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4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7" r:id="rId3"/>
    <p:sldId id="276" r:id="rId4"/>
    <p:sldId id="277" r:id="rId5"/>
    <p:sldId id="273" r:id="rId6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ue tao" initials="xt" lastIdx="0" clrIdx="0"/>
  <p:cmAuthor id="2" name="hu kevin" initials="hk" lastIdx="0" clrIdx="1"/>
  <p:cmAuthor id="3" name="作者" initials="A" lastIdx="0" clrIdx="2"/>
  <p:cmAuthor id="4" name="Hardy Patrick" initials="HP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2B23"/>
    <a:srgbClr val="FDFDFD"/>
    <a:srgbClr val="FAFAFC"/>
    <a:srgbClr val="FF1000"/>
    <a:srgbClr val="D24633"/>
    <a:srgbClr val="C12F25"/>
    <a:srgbClr val="EF2400"/>
    <a:srgbClr val="D03F34"/>
    <a:srgbClr val="E8E7E6"/>
    <a:srgbClr val="E44B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79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66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"/>
            <a:ext cx="12192000" cy="685739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未来创想家.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635"/>
            <a:ext cx="12190730" cy="6857365"/>
          </a:xfrm>
          <a:prstGeom prst="rect">
            <a:avLst/>
          </a:prstGeom>
        </p:spPr>
      </p:pic>
      <p:pic>
        <p:nvPicPr>
          <p:cNvPr id="9" name="图片 8" descr="箭头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295" y="1732280"/>
            <a:ext cx="899160" cy="682625"/>
          </a:xfrm>
          <a:prstGeom prst="rect">
            <a:avLst/>
          </a:prstGeom>
        </p:spPr>
      </p:pic>
      <p:pic>
        <p:nvPicPr>
          <p:cNvPr id="10" name="图片 9" descr="点击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4255" y="3931920"/>
            <a:ext cx="790575" cy="79057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7"/>
          <p:cNvSpPr txBox="1"/>
          <p:nvPr/>
        </p:nvSpPr>
        <p:spPr>
          <a:xfrm>
            <a:off x="1415415" y="147320"/>
            <a:ext cx="8415020" cy="110680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6600" b="1" dirty="0">
                <a:solidFill>
                  <a:srgbClr val="D14F42"/>
                </a:solidFill>
                <a:effectLst/>
                <a:latin typeface="汉仪雅酷黑-55J" panose="00020600040101010101" charset="-122"/>
                <a:ea typeface="汉仪雅酷黑-55J" panose="00020600040101010101" charset="-122"/>
                <a:cs typeface="汉仪君黑-45简" panose="020B0604020202020204" charset="-122"/>
                <a:sym typeface="+mn-ea"/>
              </a:rPr>
              <a:t>INTRODUCTION</a:t>
            </a:r>
            <a:endParaRPr lang="en-US" altLang="zh-CN" sz="6600" b="1" dirty="0">
              <a:solidFill>
                <a:srgbClr val="D14F42"/>
              </a:solidFill>
              <a:effectLst/>
              <a:latin typeface="汉仪雅酷黑-55J" panose="00020600040101010101" charset="-122"/>
              <a:ea typeface="汉仪雅酷黑-55J" panose="00020600040101010101" charset="-122"/>
              <a:cs typeface="汉仪君黑-45简" panose="020B0604020202020204" charset="-122"/>
              <a:sym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0" y="0"/>
            <a:ext cx="1243330" cy="901700"/>
            <a:chOff x="0" y="0"/>
            <a:chExt cx="1958" cy="1420"/>
          </a:xfrm>
        </p:grpSpPr>
        <p:sp>
          <p:nvSpPr>
            <p:cNvPr id="15" name="任意多边形 14"/>
            <p:cNvSpPr/>
            <p:nvPr/>
          </p:nvSpPr>
          <p:spPr>
            <a:xfrm>
              <a:off x="0" y="0"/>
              <a:ext cx="1446" cy="142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6" h="2462">
                  <a:moveTo>
                    <a:pt x="0" y="0"/>
                  </a:moveTo>
                  <a:lnTo>
                    <a:pt x="2422" y="0"/>
                  </a:lnTo>
                  <a:lnTo>
                    <a:pt x="2428" y="10"/>
                  </a:lnTo>
                  <a:cubicBezTo>
                    <a:pt x="2556" y="227"/>
                    <a:pt x="2527" y="511"/>
                    <a:pt x="2341" y="697"/>
                  </a:cubicBezTo>
                  <a:lnTo>
                    <a:pt x="741" y="2297"/>
                  </a:lnTo>
                  <a:cubicBezTo>
                    <a:pt x="541" y="2497"/>
                    <a:pt x="228" y="2516"/>
                    <a:pt x="7" y="2353"/>
                  </a:cubicBezTo>
                  <a:lnTo>
                    <a:pt x="0" y="2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3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 rot="2700000">
              <a:off x="1534" y="498"/>
              <a:ext cx="424" cy="424"/>
            </a:xfrm>
            <a:prstGeom prst="roundRect">
              <a:avLst>
                <a:gd name="adj" fmla="val 24484"/>
              </a:avLst>
            </a:prstGeom>
            <a:solidFill>
              <a:srgbClr val="CE4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78230" y="2654300"/>
            <a:ext cx="9718675" cy="3441700"/>
            <a:chOff x="1752" y="4288"/>
            <a:chExt cx="15305" cy="5420"/>
          </a:xfrm>
        </p:grpSpPr>
        <p:sp>
          <p:nvSpPr>
            <p:cNvPr id="8" name="文本框 7"/>
            <p:cNvSpPr txBox="1"/>
            <p:nvPr/>
          </p:nvSpPr>
          <p:spPr>
            <a:xfrm>
              <a:off x="1752" y="4288"/>
              <a:ext cx="11836" cy="140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p>
              <a:pPr algn="l">
                <a:lnSpc>
                  <a:spcPct val="130000"/>
                </a:lnSpc>
                <a:defRPr/>
              </a:pPr>
              <a:r>
                <a:rPr lang="en-US" altLang="zh-CN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Philippine Christian University</a:t>
              </a:r>
              <a:r>
                <a:rPr lang="zh-CN" altLang="en-US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-(Ph.D Candidate)</a:t>
              </a:r>
              <a:endParaRPr lang="en-US" altLang="zh-CN" sz="2000" dirty="0">
                <a:solidFill>
                  <a:srgbClr val="C53232"/>
                </a:solidFill>
                <a:latin typeface="Arial" panose="020B0604020202020204" pitchFamily="34" charset="0"/>
                <a:ea typeface="汉仪雅酷黑-55J" panose="00020600040101010101" charset="-122"/>
                <a:cs typeface="Arial" panose="020B0604020202020204" pitchFamily="34" charset="0"/>
                <a:sym typeface="+mn-ea"/>
              </a:endParaRPr>
            </a:p>
            <a:p>
              <a:pPr algn="l">
                <a:lnSpc>
                  <a:spcPct val="130000"/>
                </a:lnSpc>
                <a:defRPr/>
              </a:pPr>
              <a:r>
                <a:rPr lang="en-US" altLang="zh-CN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Leeds Beckett University-Masters in Digital Pedagogy</a:t>
              </a:r>
              <a:endParaRPr lang="en-US" altLang="zh-CN" sz="2000" b="1" dirty="0">
                <a:solidFill>
                  <a:srgbClr val="C53232"/>
                </a:solidFill>
                <a:latin typeface="Arial" panose="020B0604020202020204" pitchFamily="34" charset="0"/>
                <a:ea typeface="汉仪雅酷黑-55J" panose="00020600040101010101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7" name="TextBox 5"/>
            <p:cNvSpPr txBox="1"/>
            <p:nvPr/>
          </p:nvSpPr>
          <p:spPr>
            <a:xfrm>
              <a:off x="1752" y="5881"/>
              <a:ext cx="15305" cy="38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A passionate STEM and Design Technology educator for almost 22 years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I have taught Science, Engineering, and Design Technology in international schools in China.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 I have a background in Science , Education, and Digital Learning.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 I enjoy design, engineering, and AI technology.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 I love designing, building, experimenting, and turning creative ideas into real products.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 I believe STEAM can help us solve real-world problems and create a better, more sustainable future.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en-US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My teaching philosophy is simple: Learn by Doing, Explore by Creating, and Grow by Making Mistakes!</a:t>
              </a:r>
              <a:endPara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1896" y="5704"/>
              <a:ext cx="6067" cy="120"/>
            </a:xfrm>
            <a:custGeom>
              <a:avLst/>
              <a:gdLst>
                <a:gd name="connsiteX0" fmla="*/ 0 w 2661920"/>
                <a:gd name="connsiteY0" fmla="*/ 0 h 106680"/>
                <a:gd name="connsiteX1" fmla="*/ 2555240 w 2661920"/>
                <a:gd name="connsiteY1" fmla="*/ 0 h 106680"/>
                <a:gd name="connsiteX2" fmla="*/ 2661920 w 2661920"/>
                <a:gd name="connsiteY2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920" h="106680">
                  <a:moveTo>
                    <a:pt x="0" y="0"/>
                  </a:moveTo>
                  <a:lnTo>
                    <a:pt x="2555240" y="0"/>
                  </a:lnTo>
                  <a:lnTo>
                    <a:pt x="2661920" y="106680"/>
                  </a:lnTo>
                </a:path>
              </a:pathLst>
            </a:custGeom>
            <a:solidFill>
              <a:srgbClr val="B32518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R"/>
                <a:ea typeface="OPPOSans L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0800000">
            <a:off x="11231245" y="5956300"/>
            <a:ext cx="918210" cy="901700"/>
            <a:chOff x="0" y="0"/>
            <a:chExt cx="1446" cy="1420"/>
          </a:xfrm>
        </p:grpSpPr>
        <p:sp>
          <p:nvSpPr>
            <p:cNvPr id="33" name="任意多边形 32"/>
            <p:cNvSpPr/>
            <p:nvPr/>
          </p:nvSpPr>
          <p:spPr>
            <a:xfrm>
              <a:off x="0" y="0"/>
              <a:ext cx="1446" cy="142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6" h="2462">
                  <a:moveTo>
                    <a:pt x="0" y="0"/>
                  </a:moveTo>
                  <a:lnTo>
                    <a:pt x="2422" y="0"/>
                  </a:lnTo>
                  <a:lnTo>
                    <a:pt x="2428" y="10"/>
                  </a:lnTo>
                  <a:cubicBezTo>
                    <a:pt x="2556" y="227"/>
                    <a:pt x="2527" y="511"/>
                    <a:pt x="2341" y="697"/>
                  </a:cubicBezTo>
                  <a:lnTo>
                    <a:pt x="741" y="2297"/>
                  </a:lnTo>
                  <a:cubicBezTo>
                    <a:pt x="541" y="2497"/>
                    <a:pt x="228" y="2516"/>
                    <a:pt x="7" y="2353"/>
                  </a:cubicBezTo>
                  <a:lnTo>
                    <a:pt x="0" y="2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3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 rot="2700000">
              <a:off x="934" y="908"/>
              <a:ext cx="424" cy="424"/>
            </a:xfrm>
            <a:prstGeom prst="roundRect">
              <a:avLst>
                <a:gd name="adj" fmla="val 24484"/>
              </a:avLst>
            </a:prstGeom>
            <a:solidFill>
              <a:srgbClr val="CE4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</p:grpSp>
      <p:pic>
        <p:nvPicPr>
          <p:cNvPr id="36" name="图片 35" descr="截屏2021-08-30 下午5.00.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97490" y="33020"/>
            <a:ext cx="1786255" cy="1372235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1082040" y="1823085"/>
            <a:ext cx="3138170" cy="710565"/>
          </a:xfrm>
          <a:prstGeom prst="roundRect">
            <a:avLst>
              <a:gd name="adj" fmla="val 20920"/>
            </a:avLst>
          </a:prstGeom>
          <a:solidFill>
            <a:srgbClr val="CD332E"/>
          </a:solidFill>
          <a:ln>
            <a:noFill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汉仪雅酷黑-55J" panose="00020600040101010101" charset="-122"/>
                <a:ea typeface="汉仪雅酷黑-55J" panose="00020600040101010101" charset="-122"/>
                <a:cs typeface="汉仪君黑-45简" panose="020B0604020202020204" charset="-122"/>
                <a:sym typeface="+mn-ea"/>
              </a:rPr>
              <a:t>盟诺中国学术校长</a:t>
            </a:r>
            <a:endParaRPr lang="zh-CN" altLang="en-US" sz="2400" dirty="0">
              <a:solidFill>
                <a:schemeClr val="bg1"/>
              </a:solidFill>
              <a:latin typeface="汉仪雅酷黑-55J" panose="00020600040101010101" charset="-122"/>
              <a:ea typeface="汉仪雅酷黑-55J" panose="00020600040101010101" charset="-122"/>
              <a:cs typeface="汉仪君黑-45简" panose="020B0604020202020204" charset="-122"/>
              <a:sym typeface="+mn-ea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8020057" y="6145957"/>
            <a:ext cx="266933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Microsoft YaHei" panose="020B0503020204020204" charset="-122"/>
              </a:rPr>
              <a:t>Patrick Hardy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  <a:sym typeface="Microsoft YaHei" panose="020B0503020204020204" charset="-122"/>
            </a:endParaRPr>
          </a:p>
        </p:txBody>
      </p:sp>
      <p:pic>
        <p:nvPicPr>
          <p:cNvPr id="2" name="Picture 1" descr="Professional Portrait in Navy and Striped Ti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635" y="2213610"/>
            <a:ext cx="3809365" cy="46443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7"/>
          <p:cNvSpPr txBox="1"/>
          <p:nvPr/>
        </p:nvSpPr>
        <p:spPr>
          <a:xfrm>
            <a:off x="1415415" y="147320"/>
            <a:ext cx="8415020" cy="110680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6600" b="1" dirty="0">
                <a:solidFill>
                  <a:srgbClr val="D14F42"/>
                </a:solidFill>
                <a:effectLst/>
                <a:latin typeface="汉仪雅酷黑-55J" panose="00020600040101010101" charset="-122"/>
                <a:ea typeface="汉仪雅酷黑-55J" panose="00020600040101010101" charset="-122"/>
                <a:cs typeface="汉仪君黑-45简" panose="020B0604020202020204" charset="-122"/>
                <a:sym typeface="+mn-ea"/>
              </a:rPr>
              <a:t>INTRODUCTION</a:t>
            </a:r>
            <a:endParaRPr lang="en-US" altLang="zh-CN" sz="6600" b="1" dirty="0">
              <a:solidFill>
                <a:srgbClr val="D14F42"/>
              </a:solidFill>
              <a:effectLst/>
              <a:latin typeface="汉仪雅酷黑-55J" panose="00020600040101010101" charset="-122"/>
              <a:ea typeface="汉仪雅酷黑-55J" panose="00020600040101010101" charset="-122"/>
              <a:cs typeface="汉仪君黑-45简" panose="020B0604020202020204" charset="-122"/>
              <a:sym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0" y="0"/>
            <a:ext cx="1243330" cy="901700"/>
            <a:chOff x="0" y="0"/>
            <a:chExt cx="1958" cy="1420"/>
          </a:xfrm>
        </p:grpSpPr>
        <p:sp>
          <p:nvSpPr>
            <p:cNvPr id="15" name="任意多边形 14"/>
            <p:cNvSpPr/>
            <p:nvPr/>
          </p:nvSpPr>
          <p:spPr>
            <a:xfrm>
              <a:off x="0" y="0"/>
              <a:ext cx="1446" cy="142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6" h="2462">
                  <a:moveTo>
                    <a:pt x="0" y="0"/>
                  </a:moveTo>
                  <a:lnTo>
                    <a:pt x="2422" y="0"/>
                  </a:lnTo>
                  <a:lnTo>
                    <a:pt x="2428" y="10"/>
                  </a:lnTo>
                  <a:cubicBezTo>
                    <a:pt x="2556" y="227"/>
                    <a:pt x="2527" y="511"/>
                    <a:pt x="2341" y="697"/>
                  </a:cubicBezTo>
                  <a:lnTo>
                    <a:pt x="741" y="2297"/>
                  </a:lnTo>
                  <a:cubicBezTo>
                    <a:pt x="541" y="2497"/>
                    <a:pt x="228" y="2516"/>
                    <a:pt x="7" y="2353"/>
                  </a:cubicBezTo>
                  <a:lnTo>
                    <a:pt x="0" y="2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3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 rot="2700000">
              <a:off x="1534" y="498"/>
              <a:ext cx="424" cy="424"/>
            </a:xfrm>
            <a:prstGeom prst="roundRect">
              <a:avLst>
                <a:gd name="adj" fmla="val 24484"/>
              </a:avLst>
            </a:prstGeom>
            <a:solidFill>
              <a:srgbClr val="CE4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78230" y="2654300"/>
            <a:ext cx="9718675" cy="3441700"/>
            <a:chOff x="1752" y="4288"/>
            <a:chExt cx="15305" cy="5420"/>
          </a:xfrm>
        </p:grpSpPr>
        <p:sp>
          <p:nvSpPr>
            <p:cNvPr id="8" name="文本框 7"/>
            <p:cNvSpPr txBox="1"/>
            <p:nvPr/>
          </p:nvSpPr>
          <p:spPr>
            <a:xfrm>
              <a:off x="1752" y="4288"/>
              <a:ext cx="11836" cy="140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p>
              <a:pPr algn="l">
                <a:lnSpc>
                  <a:spcPct val="130000"/>
                </a:lnSpc>
                <a:defRPr/>
              </a:pPr>
              <a:r>
                <a:rPr lang="en-US" altLang="zh-CN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Philippine Christian University</a:t>
              </a:r>
              <a:r>
                <a:rPr lang="zh-CN" altLang="en-US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-(Ph.D Candidate)</a:t>
              </a:r>
              <a:endParaRPr lang="en-US" altLang="zh-CN" sz="2000" dirty="0">
                <a:solidFill>
                  <a:srgbClr val="C53232"/>
                </a:solidFill>
                <a:latin typeface="Arial" panose="020B0604020202020204" pitchFamily="34" charset="0"/>
                <a:ea typeface="汉仪雅酷黑-55J" panose="00020600040101010101" charset="-122"/>
                <a:cs typeface="Arial" panose="020B0604020202020204" pitchFamily="34" charset="0"/>
                <a:sym typeface="+mn-ea"/>
              </a:endParaRPr>
            </a:p>
            <a:p>
              <a:pPr algn="l">
                <a:lnSpc>
                  <a:spcPct val="130000"/>
                </a:lnSpc>
                <a:defRPr/>
              </a:pPr>
              <a:r>
                <a:rPr lang="en-US" altLang="zh-CN" sz="2000" dirty="0">
                  <a:solidFill>
                    <a:srgbClr val="C53232"/>
                  </a:solidFill>
                  <a:latin typeface="Arial" panose="020B0604020202020204" pitchFamily="34" charset="0"/>
                  <a:ea typeface="汉仪雅酷黑-55J" panose="00020600040101010101" charset="-122"/>
                  <a:cs typeface="Arial" panose="020B0604020202020204" pitchFamily="34" charset="0"/>
                  <a:sym typeface="+mn-ea"/>
                </a:rPr>
                <a:t>Leeds Beckett University-Masters in Digital Pedagogy</a:t>
              </a:r>
              <a:endParaRPr lang="en-US" altLang="zh-CN" sz="2000" b="1" dirty="0">
                <a:solidFill>
                  <a:srgbClr val="C53232"/>
                </a:solidFill>
                <a:latin typeface="Arial" panose="020B0604020202020204" pitchFamily="34" charset="0"/>
                <a:ea typeface="汉仪雅酷黑-55J" panose="00020600040101010101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7" name="TextBox 5"/>
            <p:cNvSpPr txBox="1"/>
            <p:nvPr/>
          </p:nvSpPr>
          <p:spPr>
            <a:xfrm>
              <a:off x="1752" y="5881"/>
              <a:ext cx="15305" cy="38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个人简介｜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PBL STEAM 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项目式学习教师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拥有近 22年教学经验，是一名充满热情的 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STEM（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科学、技术、工程与数学）及设计技术教育工作者。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曾在中国的国际学校教授科学、工程学和设计技术等课程。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具备科学、教育学及数字化学习方面的专业背景。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热爱设计、工程技术和人工智能（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AI），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乐于探索新技术及其应用。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喜欢设计、动手制作、实验探索，并将富有创意的想法转化为真实的作品。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坚信 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STEAM </a:t>
              </a: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教育能够帮助学生解决现实生活中的问题，共同创造更加美好、可持续发展的未来。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- 我的教学理念很简单：</a:t>
              </a:r>
              <a:endPara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在实践中学习（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Learn by Doing）！</a:t>
              </a:r>
              <a:endParaRPr kumimoji="0" lang="en-US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在创造中探索（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Explore by Creating）！</a:t>
              </a:r>
              <a:endParaRPr kumimoji="0" lang="en-US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  <a:p>
              <a:pPr marL="381000" marR="0" lvl="0" indent="-381000" algn="l" defTabSz="1218565" rtl="0" eaLnBrk="1" fontAlgn="auto" latinLnBrk="0" hangingPunct="1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defRPr/>
              </a:pPr>
              <a:r>
                <a: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在错误中成长（</a:t>
              </a:r>
              <a:r>
                <a:rPr kumimoji="0" lang="en-US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  <a:sym typeface="Microsoft YaHei" panose="020B0503020204020204" charset="-122"/>
                </a:rPr>
                <a:t>Grow by Making Mistakes）！</a:t>
              </a:r>
              <a:endParaRPr kumimoji="0" lang="en-US" alt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  <a:sym typeface="Microsoft YaHei" panose="020B0503020204020204" charset="-122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1896" y="5704"/>
              <a:ext cx="6067" cy="120"/>
            </a:xfrm>
            <a:custGeom>
              <a:avLst/>
              <a:gdLst>
                <a:gd name="connsiteX0" fmla="*/ 0 w 2661920"/>
                <a:gd name="connsiteY0" fmla="*/ 0 h 106680"/>
                <a:gd name="connsiteX1" fmla="*/ 2555240 w 2661920"/>
                <a:gd name="connsiteY1" fmla="*/ 0 h 106680"/>
                <a:gd name="connsiteX2" fmla="*/ 2661920 w 2661920"/>
                <a:gd name="connsiteY2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1920" h="106680">
                  <a:moveTo>
                    <a:pt x="0" y="0"/>
                  </a:moveTo>
                  <a:lnTo>
                    <a:pt x="2555240" y="0"/>
                  </a:lnTo>
                  <a:lnTo>
                    <a:pt x="2661920" y="106680"/>
                  </a:lnTo>
                </a:path>
              </a:pathLst>
            </a:custGeom>
            <a:solidFill>
              <a:srgbClr val="B32518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R"/>
                <a:ea typeface="OPPOSans L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0800000">
            <a:off x="11231245" y="5956300"/>
            <a:ext cx="918210" cy="901700"/>
            <a:chOff x="0" y="0"/>
            <a:chExt cx="1446" cy="1420"/>
          </a:xfrm>
        </p:grpSpPr>
        <p:sp>
          <p:nvSpPr>
            <p:cNvPr id="33" name="任意多边形 32"/>
            <p:cNvSpPr/>
            <p:nvPr/>
          </p:nvSpPr>
          <p:spPr>
            <a:xfrm>
              <a:off x="0" y="0"/>
              <a:ext cx="1446" cy="142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506" h="2462">
                  <a:moveTo>
                    <a:pt x="0" y="0"/>
                  </a:moveTo>
                  <a:lnTo>
                    <a:pt x="2422" y="0"/>
                  </a:lnTo>
                  <a:lnTo>
                    <a:pt x="2428" y="10"/>
                  </a:lnTo>
                  <a:cubicBezTo>
                    <a:pt x="2556" y="227"/>
                    <a:pt x="2527" y="511"/>
                    <a:pt x="2341" y="697"/>
                  </a:cubicBezTo>
                  <a:lnTo>
                    <a:pt x="741" y="2297"/>
                  </a:lnTo>
                  <a:cubicBezTo>
                    <a:pt x="541" y="2497"/>
                    <a:pt x="228" y="2516"/>
                    <a:pt x="7" y="2353"/>
                  </a:cubicBezTo>
                  <a:lnTo>
                    <a:pt x="0" y="2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33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 rot="2700000">
              <a:off x="934" y="908"/>
              <a:ext cx="424" cy="424"/>
            </a:xfrm>
            <a:prstGeom prst="roundRect">
              <a:avLst>
                <a:gd name="adj" fmla="val 24484"/>
              </a:avLst>
            </a:prstGeom>
            <a:solidFill>
              <a:srgbClr val="CE4B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君黑-45简" panose="020B0604020202020204" charset="-122"/>
              </a:endParaRPr>
            </a:p>
          </p:txBody>
        </p:sp>
      </p:grpSp>
      <p:pic>
        <p:nvPicPr>
          <p:cNvPr id="36" name="图片 35" descr="截屏2021-08-30 下午5.00.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97490" y="33020"/>
            <a:ext cx="1786255" cy="1372235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1082040" y="1823085"/>
            <a:ext cx="3138170" cy="710565"/>
          </a:xfrm>
          <a:prstGeom prst="roundRect">
            <a:avLst>
              <a:gd name="adj" fmla="val 20920"/>
            </a:avLst>
          </a:prstGeom>
          <a:solidFill>
            <a:srgbClr val="CD332E"/>
          </a:solidFill>
          <a:ln>
            <a:noFill/>
          </a:ln>
          <a:effectLst>
            <a:outerShdw blurRad="50800" dist="38100" algn="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汉仪雅酷黑-55J" panose="00020600040101010101" charset="-122"/>
                <a:ea typeface="汉仪雅酷黑-55J" panose="00020600040101010101" charset="-122"/>
                <a:cs typeface="汉仪君黑-45简" panose="020B0604020202020204" charset="-122"/>
                <a:sym typeface="+mn-ea"/>
              </a:rPr>
              <a:t>盟诺中国学术校长</a:t>
            </a:r>
            <a:endParaRPr lang="zh-CN" altLang="en-US" sz="2400" dirty="0">
              <a:solidFill>
                <a:schemeClr val="bg1"/>
              </a:solidFill>
              <a:latin typeface="汉仪雅酷黑-55J" panose="00020600040101010101" charset="-122"/>
              <a:ea typeface="汉仪雅酷黑-55J" panose="00020600040101010101" charset="-122"/>
              <a:cs typeface="汉仪君黑-45简" panose="020B0604020202020204" charset="-122"/>
              <a:sym typeface="+mn-ea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8020057" y="6145957"/>
            <a:ext cx="266933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Microsoft YaHei" panose="020B0503020204020204" charset="-122"/>
              </a:rPr>
              <a:t>Patrick Hardy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  <a:sym typeface="Microsoft YaHei" panose="020B0503020204020204" charset="-122"/>
            </a:endParaRPr>
          </a:p>
        </p:txBody>
      </p:sp>
      <p:pic>
        <p:nvPicPr>
          <p:cNvPr id="2" name="Picture 1" descr="Professional Portrait in Navy and Striped Ti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090" y="2213610"/>
            <a:ext cx="3809365" cy="46443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" name="矩形 38"/>
          <p:cNvSpPr/>
          <p:nvPr/>
        </p:nvSpPr>
        <p:spPr>
          <a:xfrm>
            <a:off x="2393950" y="4158615"/>
            <a:ext cx="9446260" cy="2535555"/>
          </a:xfrm>
          <a:prstGeom prst="rect">
            <a:avLst/>
          </a:prstGeom>
          <a:solidFill>
            <a:srgbClr val="FDFDFD"/>
          </a:solidFill>
          <a:ln>
            <a:solidFill>
              <a:schemeClr val="bg1">
                <a:lumMod val="50000"/>
              </a:schemeClr>
            </a:solidFill>
            <a:prstDash val="lgDash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743325" y="325755"/>
            <a:ext cx="4546600" cy="872490"/>
            <a:chOff x="5429" y="1387"/>
            <a:chExt cx="7160" cy="1374"/>
          </a:xfrm>
        </p:grpSpPr>
        <p:sp>
          <p:nvSpPr>
            <p:cNvPr id="30" name="矩形 29"/>
            <p:cNvSpPr/>
            <p:nvPr/>
          </p:nvSpPr>
          <p:spPr>
            <a:xfrm>
              <a:off x="5429" y="1387"/>
              <a:ext cx="7160" cy="1288"/>
            </a:xfrm>
            <a:prstGeom prst="rect">
              <a:avLst/>
            </a:prstGeom>
            <a:solidFill>
              <a:srgbClr val="B92B2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556" y="1551"/>
              <a:ext cx="5156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4400">
                  <a:solidFill>
                    <a:schemeClr val="bg1"/>
                  </a:solidFill>
                  <a:latin typeface="汉仪铸字美心体" panose="00020600040101010101" charset="-122"/>
                  <a:ea typeface="汉仪铸字美心体" panose="00020600040101010101" charset="-122"/>
                </a:rPr>
                <a:t>关于上课</a:t>
              </a:r>
              <a:endParaRPr lang="zh-CN" altLang="en-US" sz="4400">
                <a:solidFill>
                  <a:schemeClr val="bg1"/>
                </a:solidFill>
                <a:latin typeface="汉仪铸字美心体" panose="00020600040101010101" charset="-122"/>
                <a:ea typeface="汉仪铸字美心体" panose="00020600040101010101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46735" y="1394460"/>
            <a:ext cx="9446260" cy="2467610"/>
            <a:chOff x="309" y="2265"/>
            <a:chExt cx="14876" cy="3886"/>
          </a:xfrm>
        </p:grpSpPr>
        <p:sp>
          <p:nvSpPr>
            <p:cNvPr id="34" name="矩形 33"/>
            <p:cNvSpPr/>
            <p:nvPr/>
          </p:nvSpPr>
          <p:spPr>
            <a:xfrm>
              <a:off x="309" y="2282"/>
              <a:ext cx="14876" cy="3869"/>
            </a:xfrm>
            <a:prstGeom prst="rect">
              <a:avLst/>
            </a:prstGeom>
            <a:solidFill>
              <a:srgbClr val="FDFDFD"/>
            </a:solidFill>
            <a:ln>
              <a:solidFill>
                <a:schemeClr val="bg1">
                  <a:lumMod val="50000"/>
                </a:schemeClr>
              </a:solidFill>
              <a:prstDash val="lgDash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25" y="2265"/>
              <a:ext cx="13873" cy="3585"/>
            </a:xfrm>
            <a:prstGeom prst="rect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p>
              <a:pPr indent="0" algn="ctr">
                <a:lnSpc>
                  <a:spcPct val="150000"/>
                </a:lnSpc>
                <a:buFont typeface="Wingdings" panose="05000000000000000000" charset="0"/>
                <a:buNone/>
              </a:pPr>
              <a:r>
                <a:rPr lang="en-US" altLang="zh-CN" sz="2800">
                  <a:solidFill>
                    <a:srgbClr val="B92B23"/>
                  </a:solidFill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  <a:sym typeface="+mn-ea"/>
                </a:rPr>
                <a:t>Future Makers Innovation Challenge</a:t>
              </a:r>
              <a:endParaRPr lang="en-US" altLang="zh-CN" sz="2800">
                <a:solidFill>
                  <a:srgbClr val="B92B23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>
                  <a:solidFill>
                    <a:srgbClr val="B92B23"/>
                  </a:solidFill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  <a:sym typeface="+mn-ea"/>
                </a:rPr>
                <a:t>未来创想家创新挑战</a:t>
              </a:r>
              <a:endParaRPr lang="zh-CN" altLang="en-US" sz="2400">
                <a:solidFill>
                  <a:srgbClr val="B92B23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>
                  <a:solidFill>
                    <a:srgbClr val="B92B23"/>
                  </a:solidFill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  <a:sym typeface="+mn-ea"/>
                </a:rPr>
                <a:t>Mr.Francisco </a:t>
              </a:r>
              <a:endParaRPr lang="zh-CN" altLang="en-US" sz="2400">
                <a:solidFill>
                  <a:srgbClr val="B92B23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+mn-ea"/>
              </a:endParaRPr>
            </a:p>
            <a:p>
              <a:pPr algn="ctr"/>
              <a:r>
                <a:rPr lang="zh-CN" altLang="en-US" sz="2800" u="sng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雅酷黑简" panose="00020600040101010101" charset="-122"/>
                  <a:ea typeface="汉仪雅酷黑简" panose="00020600040101010101" charset="-122"/>
                  <a:sym typeface="+mn-ea"/>
                </a:rPr>
                <a:t>上课地点</a:t>
              </a:r>
              <a:r>
                <a:rPr lang="en-US" altLang="zh-CN" sz="2800" u="sng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雅酷黑简" panose="00020600040101010101" charset="-122"/>
                  <a:ea typeface="汉仪雅酷黑简" panose="00020600040101010101" charset="-122"/>
                  <a:sym typeface="+mn-ea"/>
                </a:rPr>
                <a:t>：</a:t>
              </a:r>
              <a:r>
                <a:rPr lang="zh-CN" altLang="en-US" sz="2800" u="sng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雅酷黑简" panose="00020600040101010101" charset="-122"/>
                  <a:ea typeface="汉仪雅酷黑简" panose="00020600040101010101" charset="-122"/>
                  <a:sym typeface="+mn-ea"/>
                </a:rPr>
                <a:t>修远楼</a:t>
              </a:r>
              <a:r>
                <a:rPr lang="en-US" altLang="zh-CN" sz="2800" u="sng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雅酷黑简" panose="00020600040101010101" charset="-122"/>
                  <a:ea typeface="汉仪雅酷黑简" panose="00020600040101010101" charset="-122"/>
                  <a:sym typeface="+mn-ea"/>
                </a:rPr>
                <a:t>5</a:t>
              </a:r>
              <a:r>
                <a:rPr lang="zh-CN" altLang="en-US" sz="2800" u="sng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雅酷黑简" panose="00020600040101010101" charset="-122"/>
                  <a:ea typeface="汉仪雅酷黑简" panose="00020600040101010101" charset="-122"/>
                  <a:sym typeface="+mn-ea"/>
                </a:rPr>
                <a:t>楼东二教室</a:t>
              </a:r>
              <a:endParaRPr lang="en-US" altLang="zh-CN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106295" y="4060825"/>
            <a:ext cx="10330815" cy="258445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p>
            <a:pPr indent="0" algn="ctr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2800">
                <a:solidFill>
                  <a:srgbClr val="B92B23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+mn-ea"/>
              </a:rPr>
              <a:t>Better Weifang AI </a:t>
            </a:r>
            <a:endParaRPr lang="zh-CN" altLang="en-US" sz="2800">
              <a:solidFill>
                <a:srgbClr val="B92B23"/>
              </a:solidFill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+mn-ea"/>
            </a:endParaRPr>
          </a:p>
          <a:p>
            <a:pPr algn="ctr">
              <a:lnSpc>
                <a:spcPct val="150000"/>
              </a:lnSpc>
              <a:buClrTx/>
              <a:buSzTx/>
              <a:buNone/>
            </a:pPr>
            <a:r>
              <a:rPr lang="zh-CN" altLang="en-US" sz="2800">
                <a:solidFill>
                  <a:srgbClr val="B92B23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+mn-ea"/>
              </a:rPr>
              <a:t>人工智能助力美好潍坊</a:t>
            </a:r>
            <a:endParaRPr lang="zh-CN" altLang="en-US" sz="2800">
              <a:solidFill>
                <a:srgbClr val="B92B23"/>
              </a:solidFill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+mn-ea"/>
            </a:endParaRPr>
          </a:p>
          <a:p>
            <a:pPr algn="ctr">
              <a:lnSpc>
                <a:spcPct val="150000"/>
              </a:lnSpc>
              <a:buClrTx/>
              <a:buSzTx/>
              <a:buNone/>
            </a:pPr>
            <a:r>
              <a:rPr lang="zh-CN" altLang="en-US" sz="2400">
                <a:solidFill>
                  <a:srgbClr val="B92B23"/>
                </a:solidFill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+mn-ea"/>
              </a:rPr>
              <a:t>Mr.Stephan </a:t>
            </a:r>
            <a:endParaRPr lang="zh-CN" altLang="en-US" sz="2400">
              <a:solidFill>
                <a:srgbClr val="B92B23"/>
              </a:solidFill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+mn-ea"/>
            </a:endParaRPr>
          </a:p>
          <a:p>
            <a:pPr algn="ctr">
              <a:lnSpc>
                <a:spcPct val="150000"/>
              </a:lnSpc>
              <a:buClrTx/>
              <a:buSzTx/>
              <a:buNone/>
            </a:pPr>
            <a:r>
              <a:rPr lang="zh-CN" altLang="en-US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上课地点</a:t>
            </a:r>
            <a:r>
              <a:rPr lang="en-US" altLang="zh-CN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：</a:t>
            </a:r>
            <a:r>
              <a:rPr lang="zh-CN" altLang="en-US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修远楼</a:t>
            </a:r>
            <a:r>
              <a:rPr lang="en-US" altLang="zh-CN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5</a:t>
            </a:r>
            <a:r>
              <a:rPr lang="zh-CN" altLang="en-US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楼西二教室</a:t>
            </a:r>
            <a:r>
              <a:rPr lang="en-US" altLang="zh-CN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（</a:t>
            </a:r>
            <a:r>
              <a:rPr lang="zh-CN" altLang="en-US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阅读教室</a:t>
            </a:r>
            <a:r>
              <a:rPr lang="en-US" altLang="zh-CN" sz="2800" u="sng">
                <a:solidFill>
                  <a:schemeClr val="tx1">
                    <a:lumMod val="75000"/>
                    <a:lumOff val="25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  <a:sym typeface="+mn-ea"/>
              </a:rPr>
              <a:t>）</a:t>
            </a:r>
            <a:endParaRPr lang="en-US" altLang="zh-CN" sz="2800" u="sng">
              <a:solidFill>
                <a:schemeClr val="tx1">
                  <a:lumMod val="75000"/>
                  <a:lumOff val="25000"/>
                </a:schemeClr>
              </a:solidFill>
              <a:latin typeface="汉仪雅酷黑简" panose="00020600040101010101" charset="-122"/>
              <a:ea typeface="汉仪雅酷黑简" panose="0002060004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DOCER_RESOURCE_TRACE_INFO" val="{&quot;id&quot;:&quot;21555105&quot;,&quot;origin&quot;:0,&quot;type&quot;:&quot;icons&quot;,&quot;user&quot;:&quot;1484839384&quot;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3645305,21555105],&quot;65&quot;:[20205081]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50073573],&quot;65&quot;:[20205081]}"/>
</p:tagLst>
</file>

<file path=ppt/tags/tag66.xml><?xml version="1.0" encoding="utf-8"?>
<p:tagLst xmlns:p="http://schemas.openxmlformats.org/presentationml/2006/main">
  <p:tag name="resource_record_key" val="{&quot;10&quot;:[3645305,21555105],&quot;19&quot;:[50073573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1300</Words>
  <Application>WPS Presentation</Application>
  <PresentationFormat>宽屏</PresentationFormat>
  <Paragraphs>50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1" baseType="lpstr">
      <vt:lpstr>Arial</vt:lpstr>
      <vt:lpstr>SimSun</vt:lpstr>
      <vt:lpstr>Wingdings</vt:lpstr>
      <vt:lpstr>Wingdings</vt:lpstr>
      <vt:lpstr>汉仪雅酷黑-55J</vt:lpstr>
      <vt:lpstr>Al Bayan Bold</vt:lpstr>
      <vt:lpstr>汉仪君黑-45简</vt:lpstr>
      <vt:lpstr>汉仪黑方</vt:lpstr>
      <vt:lpstr>汉仪雅酷黑简</vt:lpstr>
      <vt:lpstr>Microsoft YaHei</vt:lpstr>
      <vt:lpstr>OPPOSans R</vt:lpstr>
      <vt:lpstr>OPPOSans L</vt:lpstr>
      <vt:lpstr>汉仪铸字美心体</vt:lpstr>
      <vt:lpstr>苹方-简</vt:lpstr>
      <vt:lpstr>Bing Bam Boum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Francisco del Moral</cp:lastModifiedBy>
  <cp:revision>177</cp:revision>
  <dcterms:created xsi:type="dcterms:W3CDTF">2026-10-28T02:28:00Z</dcterms:created>
  <dcterms:modified xsi:type="dcterms:W3CDTF">2026-11-01T02:15:55Z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2E140297CCAF42A29ED215D19A781470_13</vt:lpwstr>
  </property>
</Properties>
</file>