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</p:sldIdLst>
  <p:sldSz cx="12191365" cy="6858000"/>
  <p:notesSz cx="6858000" cy="1219136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5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17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future_makers_innovation_challenge_poster.png"/>
          <p:cNvPicPr>
            <a:picLocks noChangeAspect="1"/>
          </p:cNvPicPr>
          <p:nvPr/>
        </p:nvPicPr>
        <p:blipFill>
          <a:blip r:embed="rId1"/>
          <a:srcRect t="5628" b="5628"/>
          <a:stretch>
            <a:fillRect/>
          </a:stretch>
        </p:blipFill>
        <p:spPr>
          <a:xfrm>
            <a:off x="6720840" y="0"/>
            <a:ext cx="5468112" cy="6858000"/>
          </a:xfrm>
          <a:prstGeom prst="rect">
            <a:avLst/>
          </a:prstGeom>
        </p:spPr>
      </p:pic>
      <p:pic>
        <p:nvPicPr>
          <p:cNvPr id="3" name="Image 1" descr="/mnt/data/LOGO(1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684" y="411480"/>
            <a:ext cx="1005840" cy="82296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6928" y="1645920"/>
            <a:ext cx="5669280" cy="1417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3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WEIFANG</a:t>
            </a:r>
            <a:endParaRPr lang="en-US" sz="4300" dirty="0"/>
          </a:p>
          <a:p>
            <a:pPr marL="0" indent="0">
              <a:buNone/>
            </a:pPr>
            <a:r>
              <a:rPr lang="en-US" sz="43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14-MEETING PBL</a:t>
            </a:r>
            <a:endParaRPr lang="en-US" sz="4300" dirty="0"/>
          </a:p>
        </p:txBody>
      </p:sp>
      <p:sp>
        <p:nvSpPr>
          <p:cNvPr id="5" name="Shape 1"/>
          <p:cNvSpPr/>
          <p:nvPr/>
        </p:nvSpPr>
        <p:spPr>
          <a:xfrm>
            <a:off x="594360" y="3246120"/>
            <a:ext cx="5120640" cy="73152"/>
          </a:xfrm>
          <a:prstGeom prst="rect">
            <a:avLst/>
          </a:prstGeom>
          <a:solidFill>
            <a:srgbClr val="D2263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2"/>
          <p:cNvSpPr/>
          <p:nvPr/>
        </p:nvSpPr>
        <p:spPr>
          <a:xfrm>
            <a:off x="594360" y="3520440"/>
            <a:ext cx="54864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D22630"/>
                </a:solidFill>
              </a:rPr>
              <a:t>Future Makers Innovation Challenge</a:t>
            </a:r>
            <a:endParaRPr lang="en-US" sz="2400" dirty="0"/>
          </a:p>
        </p:txBody>
      </p:sp>
      <p:sp>
        <p:nvSpPr>
          <p:cNvPr id="7" name="Text 3"/>
          <p:cNvSpPr/>
          <p:nvPr/>
        </p:nvSpPr>
        <p:spPr>
          <a:xfrm>
            <a:off x="621792" y="4069080"/>
            <a:ext cx="530352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E8E8E8"/>
                </a:solidFill>
              </a:rPr>
              <a:t>Imagine It. Design It. Build It.</a:t>
            </a:r>
            <a:endParaRPr lang="en-US" sz="1700" dirty="0"/>
          </a:p>
        </p:txBody>
      </p:sp>
      <p:sp>
        <p:nvSpPr>
          <p:cNvPr id="8" name="Shape 4"/>
          <p:cNvSpPr/>
          <p:nvPr/>
        </p:nvSpPr>
        <p:spPr>
          <a:xfrm>
            <a:off x="612648" y="4791456"/>
            <a:ext cx="1325880" cy="347472"/>
          </a:xfrm>
          <a:prstGeom prst="roundRect">
            <a:avLst>
              <a:gd name="adj" fmla="val 21053"/>
            </a:avLst>
          </a:prstGeom>
          <a:solidFill>
            <a:srgbClr val="D22630"/>
          </a:solidFill>
          <a:ln w="12700">
            <a:solidFill>
              <a:srgbClr val="D22630">
                <a:alpha val="0"/>
              </a:srgbClr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722376" y="4864608"/>
            <a:ext cx="1106424" cy="16459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14 Meetings</a:t>
            </a:r>
            <a:endParaRPr lang="en-US" sz="850" dirty="0"/>
          </a:p>
        </p:txBody>
      </p:sp>
      <p:sp>
        <p:nvSpPr>
          <p:cNvPr id="10" name="Shape 6"/>
          <p:cNvSpPr/>
          <p:nvPr/>
        </p:nvSpPr>
        <p:spPr>
          <a:xfrm>
            <a:off x="2084832" y="4791456"/>
            <a:ext cx="1691640" cy="347472"/>
          </a:xfrm>
          <a:prstGeom prst="roundRect">
            <a:avLst>
              <a:gd name="adj" fmla="val 21053"/>
            </a:avLst>
          </a:prstGeom>
          <a:solidFill>
            <a:srgbClr val="D22630"/>
          </a:solidFill>
          <a:ln w="12700">
            <a:solidFill>
              <a:srgbClr val="D22630">
                <a:alpha val="0"/>
              </a:srgbClr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2194560" y="4864608"/>
            <a:ext cx="1472184" cy="16459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90 Minutes Each</a:t>
            </a:r>
            <a:endParaRPr lang="en-US" sz="850" dirty="0"/>
          </a:p>
        </p:txBody>
      </p:sp>
      <p:sp>
        <p:nvSpPr>
          <p:cNvPr id="12" name="Shape 8"/>
          <p:cNvSpPr/>
          <p:nvPr/>
        </p:nvSpPr>
        <p:spPr>
          <a:xfrm>
            <a:off x="3968496" y="4791456"/>
            <a:ext cx="1325880" cy="347472"/>
          </a:xfrm>
          <a:prstGeom prst="roundRect">
            <a:avLst>
              <a:gd name="adj" fmla="val 21053"/>
            </a:avLst>
          </a:prstGeom>
          <a:solidFill>
            <a:srgbClr val="D22630"/>
          </a:solidFill>
          <a:ln w="12700">
            <a:solidFill>
              <a:srgbClr val="D22630">
                <a:alpha val="0"/>
              </a:srgbClr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4078224" y="4864608"/>
            <a:ext cx="1106424" cy="16459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40 Students</a:t>
            </a:r>
            <a:endParaRPr lang="en-US" sz="850" dirty="0"/>
          </a:p>
        </p:txBody>
      </p:sp>
      <p:sp>
        <p:nvSpPr>
          <p:cNvPr id="14" name="Text 10"/>
          <p:cNvSpPr/>
          <p:nvPr/>
        </p:nvSpPr>
        <p:spPr>
          <a:xfrm>
            <a:off x="612648" y="5806440"/>
            <a:ext cx="502920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FCFCF"/>
                </a:solidFill>
              </a:rPr>
              <a:t>A complete teacher/student PPT for the full PBL cycle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71717"/>
          </a:solidFill>
          <a:ln w="12700">
            <a:solidFill>
              <a:srgbClr val="171717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965960" y="0"/>
            <a:ext cx="137160" cy="868680"/>
          </a:xfrm>
          <a:prstGeom prst="rect">
            <a:avLst/>
          </a:prstGeom>
          <a:solidFill>
            <a:srgbClr val="D2263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pic>
        <p:nvPicPr>
          <p:cNvPr id="4" name="Image 0" descr="/mnt/data/LOGO(1)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6656" y="146304"/>
            <a:ext cx="704088" cy="57607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331720" y="192024"/>
            <a:ext cx="8686800" cy="31089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Big Picture</a:t>
            </a:r>
            <a:endParaRPr lang="en-US" sz="2100" dirty="0"/>
          </a:p>
        </p:txBody>
      </p:sp>
      <p:sp>
        <p:nvSpPr>
          <p:cNvPr id="6" name="Text 3"/>
          <p:cNvSpPr/>
          <p:nvPr/>
        </p:nvSpPr>
        <p:spPr>
          <a:xfrm>
            <a:off x="2350008" y="539496"/>
            <a:ext cx="8138160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50" dirty="0">
                <a:solidFill>
                  <a:srgbClr val="D8D8D8"/>
                </a:solidFill>
              </a:rPr>
              <a:t>Students solve real problems through design thinking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71717"/>
          </a:solidFill>
          <a:ln w="12700">
            <a:solidFill>
              <a:srgbClr val="171717">
                <a:alpha val="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20040" y="6624828"/>
            <a:ext cx="713232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FFFFFF"/>
                </a:solidFill>
              </a:rPr>
              <a:t>MENAUL SCHOOL  |  Future Makers Innovation Challenge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11567160" y="6624828"/>
            <a:ext cx="32004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FFFFFF"/>
                </a:solidFill>
              </a:rPr>
              <a:t>2</a:t>
            </a:r>
            <a:endParaRPr lang="en-US" sz="750" dirty="0"/>
          </a:p>
        </p:txBody>
      </p:sp>
      <p:sp>
        <p:nvSpPr>
          <p:cNvPr id="10" name="Text 7"/>
          <p:cNvSpPr/>
          <p:nvPr/>
        </p:nvSpPr>
        <p:spPr>
          <a:xfrm>
            <a:off x="594360" y="1143000"/>
            <a:ext cx="27432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D22630"/>
                </a:solidFill>
              </a:rPr>
              <a:t>Driving Question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594360" y="1554480"/>
            <a:ext cx="10972800" cy="1051560"/>
          </a:xfrm>
          <a:prstGeom prst="roundRect">
            <a:avLst>
              <a:gd name="adj" fmla="val 6957"/>
            </a:avLst>
          </a:prstGeom>
          <a:solidFill>
            <a:srgbClr val="17171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960120" y="1764792"/>
            <a:ext cx="10241280" cy="5943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</a:rPr>
              <a:t>How might we design and build a solution that makes everyday life smarter, safer, healthier, or more sustainable?</a:t>
            </a:r>
            <a:endParaRPr lang="en-US" sz="2400" dirty="0"/>
          </a:p>
        </p:txBody>
      </p:sp>
      <p:sp>
        <p:nvSpPr>
          <p:cNvPr id="13" name="Shape 10"/>
          <p:cNvSpPr/>
          <p:nvPr/>
        </p:nvSpPr>
        <p:spPr>
          <a:xfrm>
            <a:off x="594360" y="2971800"/>
            <a:ext cx="2450592" cy="2514600"/>
          </a:xfrm>
          <a:prstGeom prst="roundRect">
            <a:avLst>
              <a:gd name="adj" fmla="val 2985"/>
            </a:avLst>
          </a:prstGeom>
          <a:solidFill>
            <a:srgbClr val="F2F3F5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594360" y="3246120"/>
            <a:ext cx="2450592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000000"/>
                </a:solidFill>
                <a:latin typeface="Segoe UI Emoji" panose="020B0502040204020203" pitchFamily="34" charset="0"/>
                <a:ea typeface="Segoe UI Emoji" panose="020B0502040204020203" pitchFamily="34" charset="-122"/>
                <a:cs typeface="Segoe UI Emoji" panose="020B0502040204020203" pitchFamily="34" charset="-120"/>
              </a:rPr>
              <a:t>👥</a:t>
            </a:r>
            <a:endParaRPr lang="en-US" sz="2400" dirty="0"/>
          </a:p>
        </p:txBody>
      </p:sp>
      <p:sp>
        <p:nvSpPr>
          <p:cNvPr id="15" name="Text 12"/>
          <p:cNvSpPr/>
          <p:nvPr/>
        </p:nvSpPr>
        <p:spPr>
          <a:xfrm>
            <a:off x="758952" y="3886200"/>
            <a:ext cx="2121408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71717"/>
                </a:solidFill>
              </a:rPr>
              <a:t>8 teams of 5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795528" y="4407408"/>
            <a:ext cx="2057400" cy="6400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2A2A2A"/>
                </a:solidFill>
              </a:rPr>
              <a:t>Students work in small innovation teams.</a:t>
            </a:r>
            <a:endParaRPr lang="en-US" sz="1050" dirty="0"/>
          </a:p>
        </p:txBody>
      </p:sp>
      <p:sp>
        <p:nvSpPr>
          <p:cNvPr id="17" name="Shape 14"/>
          <p:cNvSpPr/>
          <p:nvPr/>
        </p:nvSpPr>
        <p:spPr>
          <a:xfrm>
            <a:off x="3337560" y="2971800"/>
            <a:ext cx="2450592" cy="2514600"/>
          </a:xfrm>
          <a:prstGeom prst="roundRect">
            <a:avLst>
              <a:gd name="adj" fmla="val 2985"/>
            </a:avLst>
          </a:prstGeom>
          <a:solidFill>
            <a:srgbClr val="FFF7F7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3337560" y="3246120"/>
            <a:ext cx="2450592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000000"/>
                </a:solidFill>
                <a:latin typeface="Segoe UI Emoji" panose="020B0502040204020203" pitchFamily="34" charset="0"/>
                <a:ea typeface="Segoe UI Emoji" panose="020B0502040204020203" pitchFamily="34" charset="-122"/>
                <a:cs typeface="Segoe UI Emoji" panose="020B0502040204020203" pitchFamily="34" charset="-120"/>
              </a:rPr>
              <a:t>🧭</a:t>
            </a:r>
            <a:endParaRPr lang="en-US" sz="2400" dirty="0"/>
          </a:p>
        </p:txBody>
      </p:sp>
      <p:sp>
        <p:nvSpPr>
          <p:cNvPr id="19" name="Text 16"/>
          <p:cNvSpPr/>
          <p:nvPr/>
        </p:nvSpPr>
        <p:spPr>
          <a:xfrm>
            <a:off x="3502152" y="3886200"/>
            <a:ext cx="2121408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71717"/>
                </a:solidFill>
              </a:rPr>
              <a:t>Design Thinking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3538728" y="4407408"/>
            <a:ext cx="2057400" cy="6400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2A2A2A"/>
                </a:solidFill>
              </a:rPr>
              <a:t>Empathize, define, ideate, prototype, test, improve, present.</a:t>
            </a:r>
            <a:endParaRPr lang="en-US" sz="1050" dirty="0"/>
          </a:p>
        </p:txBody>
      </p:sp>
      <p:sp>
        <p:nvSpPr>
          <p:cNvPr id="21" name="Shape 18"/>
          <p:cNvSpPr/>
          <p:nvPr/>
        </p:nvSpPr>
        <p:spPr>
          <a:xfrm>
            <a:off x="6080760" y="2971800"/>
            <a:ext cx="2450592" cy="2514600"/>
          </a:xfrm>
          <a:prstGeom prst="roundRect">
            <a:avLst>
              <a:gd name="adj" fmla="val 2985"/>
            </a:avLst>
          </a:prstGeom>
          <a:solidFill>
            <a:srgbClr val="F2F3F5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080760" y="3246120"/>
            <a:ext cx="2450592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000000"/>
                </a:solidFill>
                <a:latin typeface="Segoe UI Emoji" panose="020B0502040204020203" pitchFamily="34" charset="0"/>
                <a:ea typeface="Segoe UI Emoji" panose="020B0502040204020203" pitchFamily="34" charset="-122"/>
                <a:cs typeface="Segoe UI Emoji" panose="020B0502040204020203" pitchFamily="34" charset="-120"/>
              </a:rPr>
              <a:t>🛠️</a:t>
            </a:r>
            <a:endParaRPr lang="en-US" sz="2400" dirty="0"/>
          </a:p>
        </p:txBody>
      </p:sp>
      <p:sp>
        <p:nvSpPr>
          <p:cNvPr id="23" name="Text 20"/>
          <p:cNvSpPr/>
          <p:nvPr/>
        </p:nvSpPr>
        <p:spPr>
          <a:xfrm>
            <a:off x="6245352" y="3886200"/>
            <a:ext cx="2121408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71717"/>
                </a:solidFill>
              </a:rPr>
              <a:t>Working Model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6281928" y="4407408"/>
            <a:ext cx="2057400" cy="6400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2A2A2A"/>
                </a:solidFill>
              </a:rPr>
              <a:t>Each team builds and tests a functional prototype.</a:t>
            </a:r>
            <a:endParaRPr lang="en-US" sz="1050" dirty="0"/>
          </a:p>
        </p:txBody>
      </p:sp>
      <p:sp>
        <p:nvSpPr>
          <p:cNvPr id="25" name="Shape 22"/>
          <p:cNvSpPr/>
          <p:nvPr/>
        </p:nvSpPr>
        <p:spPr>
          <a:xfrm>
            <a:off x="8823960" y="2971800"/>
            <a:ext cx="2450592" cy="2514600"/>
          </a:xfrm>
          <a:prstGeom prst="roundRect">
            <a:avLst>
              <a:gd name="adj" fmla="val 2985"/>
            </a:avLst>
          </a:prstGeom>
          <a:solidFill>
            <a:srgbClr val="FFF7F7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8823960" y="3246120"/>
            <a:ext cx="2450592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000000"/>
                </a:solidFill>
                <a:latin typeface="Segoe UI Emoji" panose="020B0502040204020203" pitchFamily="34" charset="0"/>
                <a:ea typeface="Segoe UI Emoji" panose="020B0502040204020203" pitchFamily="34" charset="-122"/>
                <a:cs typeface="Segoe UI Emoji" panose="020B0502040204020203" pitchFamily="34" charset="-120"/>
              </a:rPr>
              <a:t>🎤</a:t>
            </a:r>
            <a:endParaRPr lang="en-US" sz="2400" dirty="0"/>
          </a:p>
        </p:txBody>
      </p:sp>
      <p:sp>
        <p:nvSpPr>
          <p:cNvPr id="27" name="Text 24"/>
          <p:cNvSpPr/>
          <p:nvPr/>
        </p:nvSpPr>
        <p:spPr>
          <a:xfrm>
            <a:off x="8988552" y="3886200"/>
            <a:ext cx="2121408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71717"/>
                </a:solidFill>
              </a:rPr>
              <a:t>Innovation Expo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9025128" y="4407408"/>
            <a:ext cx="2057400" cy="6400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2A2A2A"/>
                </a:solidFill>
              </a:rPr>
              <a:t>Students showcase to teachers, parents, and peers.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71717"/>
          </a:solidFill>
          <a:ln w="12700">
            <a:solidFill>
              <a:srgbClr val="171717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965960" y="0"/>
            <a:ext cx="137160" cy="868680"/>
          </a:xfrm>
          <a:prstGeom prst="rect">
            <a:avLst/>
          </a:prstGeom>
          <a:solidFill>
            <a:srgbClr val="D2263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pic>
        <p:nvPicPr>
          <p:cNvPr id="4" name="Image 0" descr="/mnt/data/LOGO(1)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6656" y="146304"/>
            <a:ext cx="704088" cy="57607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331720" y="192024"/>
            <a:ext cx="8686800" cy="31089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Design Thinking Journey</a:t>
            </a:r>
            <a:endParaRPr lang="en-US" sz="2100" dirty="0"/>
          </a:p>
        </p:txBody>
      </p:sp>
      <p:sp>
        <p:nvSpPr>
          <p:cNvPr id="6" name="Text 3"/>
          <p:cNvSpPr/>
          <p:nvPr/>
        </p:nvSpPr>
        <p:spPr>
          <a:xfrm>
            <a:off x="2350008" y="539496"/>
            <a:ext cx="8138160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50" dirty="0">
                <a:solidFill>
                  <a:srgbClr val="D8D8D8"/>
                </a:solidFill>
              </a:rPr>
              <a:t>A simple cycle for ESL learners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71717"/>
          </a:solidFill>
          <a:ln w="12700">
            <a:solidFill>
              <a:srgbClr val="171717">
                <a:alpha val="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20040" y="6624828"/>
            <a:ext cx="713232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FFFFFF"/>
                </a:solidFill>
              </a:rPr>
              <a:t>MENAUL SCHOOL  |  Future Makers Innovation Challenge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11567160" y="6624828"/>
            <a:ext cx="32004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FFFFFF"/>
                </a:solidFill>
              </a:rPr>
              <a:t>3</a:t>
            </a:r>
            <a:endParaRPr lang="en-US" sz="750" dirty="0"/>
          </a:p>
        </p:txBody>
      </p:sp>
      <p:sp>
        <p:nvSpPr>
          <p:cNvPr id="10" name="Text 7"/>
          <p:cNvSpPr/>
          <p:nvPr/>
        </p:nvSpPr>
        <p:spPr>
          <a:xfrm>
            <a:off x="685800" y="1078992"/>
            <a:ext cx="1078992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71717"/>
                </a:solidFill>
              </a:rPr>
              <a:t>Think of this project as a journey from a problem to a tested solution.</a:t>
            </a:r>
            <a:endParaRPr lang="en-US" sz="1900" dirty="0"/>
          </a:p>
        </p:txBody>
      </p:sp>
      <p:sp>
        <p:nvSpPr>
          <p:cNvPr id="11" name="Shape 8"/>
          <p:cNvSpPr/>
          <p:nvPr/>
        </p:nvSpPr>
        <p:spPr>
          <a:xfrm>
            <a:off x="566928" y="1874520"/>
            <a:ext cx="749808" cy="749808"/>
          </a:xfrm>
          <a:prstGeom prst="ellipse">
            <a:avLst/>
          </a:prstGeom>
          <a:solidFill>
            <a:srgbClr val="D22630"/>
          </a:solidFill>
          <a:ln w="12700">
            <a:solidFill>
              <a:srgbClr val="D22630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566928" y="1975104"/>
            <a:ext cx="749808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FFFFFF"/>
                </a:solidFill>
                <a:latin typeface="Segoe UI Emoji" panose="020B0502040204020203" pitchFamily="34" charset="0"/>
                <a:ea typeface="Segoe UI Emoji" panose="020B0502040204020203" pitchFamily="34" charset="-122"/>
                <a:cs typeface="Segoe UI Emoji" panose="020B0502040204020203" pitchFamily="34" charset="-120"/>
              </a:rPr>
              <a:t>❤️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475488" y="2697480"/>
            <a:ext cx="932688" cy="24688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171717"/>
                </a:solidFill>
              </a:rPr>
              <a:t>Empathize</a:t>
            </a:r>
            <a:endParaRPr lang="en-US" sz="800" dirty="0"/>
          </a:p>
        </p:txBody>
      </p:sp>
      <p:sp>
        <p:nvSpPr>
          <p:cNvPr id="14" name="Text 11"/>
          <p:cNvSpPr/>
          <p:nvPr/>
        </p:nvSpPr>
        <p:spPr>
          <a:xfrm>
            <a:off x="1499616" y="2130552"/>
            <a:ext cx="347472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71717"/>
                </a:solidFill>
              </a:rPr>
              <a:t>→</a:t>
            </a:r>
            <a:endParaRPr lang="en-US" sz="1900" dirty="0"/>
          </a:p>
        </p:txBody>
      </p:sp>
      <p:sp>
        <p:nvSpPr>
          <p:cNvPr id="15" name="Text 12"/>
          <p:cNvSpPr/>
          <p:nvPr/>
        </p:nvSpPr>
        <p:spPr>
          <a:xfrm>
            <a:off x="457200" y="3017520"/>
            <a:ext cx="1078992" cy="38404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80" dirty="0">
                <a:solidFill>
                  <a:srgbClr val="5B5B5B"/>
                </a:solidFill>
              </a:rPr>
              <a:t>Who has the problem?</a:t>
            </a:r>
            <a:endParaRPr lang="en-US" sz="880" dirty="0"/>
          </a:p>
        </p:txBody>
      </p:sp>
      <p:sp>
        <p:nvSpPr>
          <p:cNvPr id="16" name="Shape 13"/>
          <p:cNvSpPr/>
          <p:nvPr/>
        </p:nvSpPr>
        <p:spPr>
          <a:xfrm>
            <a:off x="2194560" y="1874520"/>
            <a:ext cx="749808" cy="749808"/>
          </a:xfrm>
          <a:prstGeom prst="ellipse">
            <a:avLst/>
          </a:prstGeom>
          <a:solidFill>
            <a:srgbClr val="F28C28"/>
          </a:solidFill>
          <a:ln w="12700">
            <a:solidFill>
              <a:srgbClr val="F28C28">
                <a:alpha val="0"/>
              </a:srgbClr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2194560" y="1975104"/>
            <a:ext cx="749808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FFFFFF"/>
                </a:solidFill>
                <a:latin typeface="Segoe UI Emoji" panose="020B0502040204020203" pitchFamily="34" charset="0"/>
                <a:ea typeface="Segoe UI Emoji" panose="020B0502040204020203" pitchFamily="34" charset="-122"/>
                <a:cs typeface="Segoe UI Emoji" panose="020B0502040204020203" pitchFamily="34" charset="-120"/>
              </a:rPr>
              <a:t>🔎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2103120" y="2697480"/>
            <a:ext cx="932688" cy="24688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171717"/>
                </a:solidFill>
              </a:rPr>
              <a:t>Define</a:t>
            </a:r>
            <a:endParaRPr lang="en-US" sz="800" dirty="0"/>
          </a:p>
        </p:txBody>
      </p:sp>
      <p:sp>
        <p:nvSpPr>
          <p:cNvPr id="19" name="Text 16"/>
          <p:cNvSpPr/>
          <p:nvPr/>
        </p:nvSpPr>
        <p:spPr>
          <a:xfrm>
            <a:off x="3127248" y="2130552"/>
            <a:ext cx="347472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71717"/>
                </a:solidFill>
              </a:rPr>
              <a:t>→</a:t>
            </a:r>
            <a:endParaRPr lang="en-US" sz="1900" dirty="0"/>
          </a:p>
        </p:txBody>
      </p:sp>
      <p:sp>
        <p:nvSpPr>
          <p:cNvPr id="20" name="Text 17"/>
          <p:cNvSpPr/>
          <p:nvPr/>
        </p:nvSpPr>
        <p:spPr>
          <a:xfrm>
            <a:off x="2084832" y="3017520"/>
            <a:ext cx="1078992" cy="38404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80" dirty="0">
                <a:solidFill>
                  <a:srgbClr val="5B5B5B"/>
                </a:solidFill>
              </a:rPr>
              <a:t>What is the exact problem?</a:t>
            </a:r>
            <a:endParaRPr lang="en-US" sz="880" dirty="0"/>
          </a:p>
        </p:txBody>
      </p:sp>
      <p:sp>
        <p:nvSpPr>
          <p:cNvPr id="21" name="Shape 18"/>
          <p:cNvSpPr/>
          <p:nvPr/>
        </p:nvSpPr>
        <p:spPr>
          <a:xfrm>
            <a:off x="3822192" y="1874520"/>
            <a:ext cx="749808" cy="749808"/>
          </a:xfrm>
          <a:prstGeom prst="ellipse">
            <a:avLst/>
          </a:prstGeom>
          <a:solidFill>
            <a:srgbClr val="F4C542"/>
          </a:solidFill>
          <a:ln w="12700">
            <a:solidFill>
              <a:srgbClr val="F4C542">
                <a:alpha val="0"/>
              </a:srgbClr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3822192" y="1975104"/>
            <a:ext cx="749808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FFFFFF"/>
                </a:solidFill>
                <a:latin typeface="Segoe UI Emoji" panose="020B0502040204020203" pitchFamily="34" charset="0"/>
                <a:ea typeface="Segoe UI Emoji" panose="020B0502040204020203" pitchFamily="34" charset="-122"/>
                <a:cs typeface="Segoe UI Emoji" panose="020B0502040204020203" pitchFamily="34" charset="-120"/>
              </a:rPr>
              <a:t>💡</a:t>
            </a:r>
            <a:endParaRPr lang="en-US" sz="2000" dirty="0"/>
          </a:p>
        </p:txBody>
      </p:sp>
      <p:sp>
        <p:nvSpPr>
          <p:cNvPr id="23" name="Text 20"/>
          <p:cNvSpPr/>
          <p:nvPr/>
        </p:nvSpPr>
        <p:spPr>
          <a:xfrm>
            <a:off x="3730752" y="2697480"/>
            <a:ext cx="932688" cy="24688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171717"/>
                </a:solidFill>
              </a:rPr>
              <a:t>Ideate</a:t>
            </a:r>
            <a:endParaRPr lang="en-US" sz="800" dirty="0"/>
          </a:p>
        </p:txBody>
      </p:sp>
      <p:sp>
        <p:nvSpPr>
          <p:cNvPr id="24" name="Text 21"/>
          <p:cNvSpPr/>
          <p:nvPr/>
        </p:nvSpPr>
        <p:spPr>
          <a:xfrm>
            <a:off x="4754880" y="2130552"/>
            <a:ext cx="347472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71717"/>
                </a:solidFill>
              </a:rPr>
              <a:t>→</a:t>
            </a:r>
            <a:endParaRPr lang="en-US" sz="1900" dirty="0"/>
          </a:p>
        </p:txBody>
      </p:sp>
      <p:sp>
        <p:nvSpPr>
          <p:cNvPr id="25" name="Text 22"/>
          <p:cNvSpPr/>
          <p:nvPr/>
        </p:nvSpPr>
        <p:spPr>
          <a:xfrm>
            <a:off x="3712464" y="3017520"/>
            <a:ext cx="1078992" cy="38404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80" dirty="0">
                <a:solidFill>
                  <a:srgbClr val="5B5B5B"/>
                </a:solidFill>
              </a:rPr>
              <a:t>What solutions are possible?</a:t>
            </a:r>
            <a:endParaRPr lang="en-US" sz="880" dirty="0"/>
          </a:p>
        </p:txBody>
      </p:sp>
      <p:sp>
        <p:nvSpPr>
          <p:cNvPr id="26" name="Shape 23"/>
          <p:cNvSpPr/>
          <p:nvPr/>
        </p:nvSpPr>
        <p:spPr>
          <a:xfrm>
            <a:off x="5449824" y="1874520"/>
            <a:ext cx="749808" cy="749808"/>
          </a:xfrm>
          <a:prstGeom prst="ellipse">
            <a:avLst/>
          </a:prstGeom>
          <a:solidFill>
            <a:srgbClr val="2E9D58"/>
          </a:solidFill>
          <a:ln w="12700">
            <a:solidFill>
              <a:srgbClr val="2E9D58">
                <a:alpha val="0"/>
              </a:srgbClr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5449824" y="1975104"/>
            <a:ext cx="749808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FFFFFF"/>
                </a:solidFill>
                <a:latin typeface="Segoe UI Emoji" panose="020B0502040204020203" pitchFamily="34" charset="0"/>
                <a:ea typeface="Segoe UI Emoji" panose="020B0502040204020203" pitchFamily="34" charset="-122"/>
                <a:cs typeface="Segoe UI Emoji" panose="020B0502040204020203" pitchFamily="34" charset="-120"/>
              </a:rPr>
              <a:t>📦</a:t>
            </a:r>
            <a:endParaRPr lang="en-US" sz="2000" dirty="0"/>
          </a:p>
        </p:txBody>
      </p:sp>
      <p:sp>
        <p:nvSpPr>
          <p:cNvPr id="28" name="Text 25"/>
          <p:cNvSpPr/>
          <p:nvPr/>
        </p:nvSpPr>
        <p:spPr>
          <a:xfrm>
            <a:off x="5358384" y="2697480"/>
            <a:ext cx="932688" cy="24688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171717"/>
                </a:solidFill>
              </a:rPr>
              <a:t>Prototype</a:t>
            </a:r>
            <a:endParaRPr lang="en-US" sz="800" dirty="0"/>
          </a:p>
        </p:txBody>
      </p:sp>
      <p:sp>
        <p:nvSpPr>
          <p:cNvPr id="29" name="Text 26"/>
          <p:cNvSpPr/>
          <p:nvPr/>
        </p:nvSpPr>
        <p:spPr>
          <a:xfrm>
            <a:off x="6382512" y="2130552"/>
            <a:ext cx="347472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71717"/>
                </a:solidFill>
              </a:rPr>
              <a:t>→</a:t>
            </a:r>
            <a:endParaRPr lang="en-US" sz="1900" dirty="0"/>
          </a:p>
        </p:txBody>
      </p:sp>
      <p:sp>
        <p:nvSpPr>
          <p:cNvPr id="30" name="Text 27"/>
          <p:cNvSpPr/>
          <p:nvPr/>
        </p:nvSpPr>
        <p:spPr>
          <a:xfrm>
            <a:off x="5340096" y="3017520"/>
            <a:ext cx="1078992" cy="38404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80" dirty="0">
                <a:solidFill>
                  <a:srgbClr val="5B5B5B"/>
                </a:solidFill>
              </a:rPr>
              <a:t>Can we build it?</a:t>
            </a:r>
            <a:endParaRPr lang="en-US" sz="880" dirty="0"/>
          </a:p>
        </p:txBody>
      </p:sp>
      <p:sp>
        <p:nvSpPr>
          <p:cNvPr id="31" name="Shape 28"/>
          <p:cNvSpPr/>
          <p:nvPr/>
        </p:nvSpPr>
        <p:spPr>
          <a:xfrm>
            <a:off x="7077456" y="1874520"/>
            <a:ext cx="749808" cy="749808"/>
          </a:xfrm>
          <a:prstGeom prst="ellipse">
            <a:avLst/>
          </a:prstGeom>
          <a:solidFill>
            <a:srgbClr val="3277BC"/>
          </a:solidFill>
          <a:ln w="12700">
            <a:solidFill>
              <a:srgbClr val="3277BC">
                <a:alpha val="0"/>
              </a:srgbClr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7077456" y="1975104"/>
            <a:ext cx="749808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FFFFFF"/>
                </a:solidFill>
                <a:latin typeface="Segoe UI Emoji" panose="020B0502040204020203" pitchFamily="34" charset="0"/>
                <a:ea typeface="Segoe UI Emoji" panose="020B0502040204020203" pitchFamily="34" charset="-122"/>
                <a:cs typeface="Segoe UI Emoji" panose="020B0502040204020203" pitchFamily="34" charset="-120"/>
              </a:rPr>
              <a:t>⚙️</a:t>
            </a:r>
            <a:endParaRPr lang="en-US" sz="2000" dirty="0"/>
          </a:p>
        </p:txBody>
      </p:sp>
      <p:sp>
        <p:nvSpPr>
          <p:cNvPr id="33" name="Text 30"/>
          <p:cNvSpPr/>
          <p:nvPr/>
        </p:nvSpPr>
        <p:spPr>
          <a:xfrm>
            <a:off x="6986016" y="2697480"/>
            <a:ext cx="932688" cy="24688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171717"/>
                </a:solidFill>
              </a:rPr>
              <a:t>Test</a:t>
            </a:r>
            <a:endParaRPr lang="en-US" sz="800" dirty="0"/>
          </a:p>
        </p:txBody>
      </p:sp>
      <p:sp>
        <p:nvSpPr>
          <p:cNvPr id="34" name="Text 31"/>
          <p:cNvSpPr/>
          <p:nvPr/>
        </p:nvSpPr>
        <p:spPr>
          <a:xfrm>
            <a:off x="8010144" y="2130552"/>
            <a:ext cx="347472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71717"/>
                </a:solidFill>
              </a:rPr>
              <a:t>→</a:t>
            </a:r>
            <a:endParaRPr lang="en-US" sz="1900" dirty="0"/>
          </a:p>
        </p:txBody>
      </p:sp>
      <p:sp>
        <p:nvSpPr>
          <p:cNvPr id="35" name="Text 32"/>
          <p:cNvSpPr/>
          <p:nvPr/>
        </p:nvSpPr>
        <p:spPr>
          <a:xfrm>
            <a:off x="6967728" y="3017520"/>
            <a:ext cx="1078992" cy="38404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80" dirty="0">
                <a:solidFill>
                  <a:srgbClr val="5B5B5B"/>
                </a:solidFill>
              </a:rPr>
              <a:t>Does it work?</a:t>
            </a:r>
            <a:endParaRPr lang="en-US" sz="880" dirty="0"/>
          </a:p>
        </p:txBody>
      </p:sp>
      <p:sp>
        <p:nvSpPr>
          <p:cNvPr id="36" name="Shape 33"/>
          <p:cNvSpPr/>
          <p:nvPr/>
        </p:nvSpPr>
        <p:spPr>
          <a:xfrm>
            <a:off x="8705088" y="1874520"/>
            <a:ext cx="749808" cy="749808"/>
          </a:xfrm>
          <a:prstGeom prst="ellipse">
            <a:avLst/>
          </a:prstGeom>
          <a:solidFill>
            <a:srgbClr val="7F5FBF"/>
          </a:solidFill>
          <a:ln w="12700">
            <a:solidFill>
              <a:srgbClr val="7F5FBF">
                <a:alpha val="0"/>
              </a:srgbClr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8705088" y="1975104"/>
            <a:ext cx="749808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FFFFFF"/>
                </a:solidFill>
                <a:latin typeface="Segoe UI Emoji" panose="020B0502040204020203" pitchFamily="34" charset="0"/>
                <a:ea typeface="Segoe UI Emoji" panose="020B0502040204020203" pitchFamily="34" charset="-122"/>
                <a:cs typeface="Segoe UI Emoji" panose="020B0502040204020203" pitchFamily="34" charset="-120"/>
              </a:rPr>
              <a:t>📈</a:t>
            </a:r>
            <a:endParaRPr lang="en-US" sz="2000" dirty="0"/>
          </a:p>
        </p:txBody>
      </p:sp>
      <p:sp>
        <p:nvSpPr>
          <p:cNvPr id="38" name="Text 35"/>
          <p:cNvSpPr/>
          <p:nvPr/>
        </p:nvSpPr>
        <p:spPr>
          <a:xfrm>
            <a:off x="8613648" y="2697480"/>
            <a:ext cx="932688" cy="24688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171717"/>
                </a:solidFill>
              </a:rPr>
              <a:t>Improve</a:t>
            </a:r>
            <a:endParaRPr lang="en-US" sz="800" dirty="0"/>
          </a:p>
        </p:txBody>
      </p:sp>
      <p:sp>
        <p:nvSpPr>
          <p:cNvPr id="39" name="Text 36"/>
          <p:cNvSpPr/>
          <p:nvPr/>
        </p:nvSpPr>
        <p:spPr>
          <a:xfrm>
            <a:off x="9637776" y="2130552"/>
            <a:ext cx="347472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71717"/>
                </a:solidFill>
              </a:rPr>
              <a:t>→</a:t>
            </a:r>
            <a:endParaRPr lang="en-US" sz="1900" dirty="0"/>
          </a:p>
        </p:txBody>
      </p:sp>
      <p:sp>
        <p:nvSpPr>
          <p:cNvPr id="40" name="Text 37"/>
          <p:cNvSpPr/>
          <p:nvPr/>
        </p:nvSpPr>
        <p:spPr>
          <a:xfrm>
            <a:off x="8595360" y="3017520"/>
            <a:ext cx="1078992" cy="38404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80" dirty="0">
                <a:solidFill>
                  <a:srgbClr val="5B5B5B"/>
                </a:solidFill>
              </a:rPr>
              <a:t>What should change?</a:t>
            </a:r>
            <a:endParaRPr lang="en-US" sz="880" dirty="0"/>
          </a:p>
        </p:txBody>
      </p:sp>
      <p:sp>
        <p:nvSpPr>
          <p:cNvPr id="41" name="Shape 38"/>
          <p:cNvSpPr/>
          <p:nvPr/>
        </p:nvSpPr>
        <p:spPr>
          <a:xfrm>
            <a:off x="10332720" y="1874520"/>
            <a:ext cx="749808" cy="749808"/>
          </a:xfrm>
          <a:prstGeom prst="ellipse">
            <a:avLst/>
          </a:prstGeom>
          <a:solidFill>
            <a:srgbClr val="D22630"/>
          </a:solidFill>
          <a:ln w="12700">
            <a:solidFill>
              <a:srgbClr val="D22630">
                <a:alpha val="0"/>
              </a:srgbClr>
            </a:solidFill>
            <a:prstDash val="solid"/>
          </a:ln>
        </p:spPr>
      </p:sp>
      <p:sp>
        <p:nvSpPr>
          <p:cNvPr id="42" name="Text 39"/>
          <p:cNvSpPr/>
          <p:nvPr/>
        </p:nvSpPr>
        <p:spPr>
          <a:xfrm>
            <a:off x="10332720" y="1975104"/>
            <a:ext cx="749808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FFFFFF"/>
                </a:solidFill>
                <a:latin typeface="Segoe UI Emoji" panose="020B0502040204020203" pitchFamily="34" charset="0"/>
                <a:ea typeface="Segoe UI Emoji" panose="020B0502040204020203" pitchFamily="34" charset="-122"/>
                <a:cs typeface="Segoe UI Emoji" panose="020B0502040204020203" pitchFamily="34" charset="-120"/>
              </a:rPr>
              <a:t>🎤</a:t>
            </a:r>
            <a:endParaRPr lang="en-US" sz="2000" dirty="0"/>
          </a:p>
        </p:txBody>
      </p:sp>
      <p:sp>
        <p:nvSpPr>
          <p:cNvPr id="43" name="Text 40"/>
          <p:cNvSpPr/>
          <p:nvPr/>
        </p:nvSpPr>
        <p:spPr>
          <a:xfrm>
            <a:off x="10241280" y="2697480"/>
            <a:ext cx="932688" cy="24688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171717"/>
                </a:solidFill>
              </a:rPr>
              <a:t>Present</a:t>
            </a:r>
            <a:endParaRPr lang="en-US" sz="800" dirty="0"/>
          </a:p>
        </p:txBody>
      </p:sp>
      <p:sp>
        <p:nvSpPr>
          <p:cNvPr id="44" name="Text 41"/>
          <p:cNvSpPr/>
          <p:nvPr/>
        </p:nvSpPr>
        <p:spPr>
          <a:xfrm>
            <a:off x="10222992" y="3017520"/>
            <a:ext cx="1078992" cy="38404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80" dirty="0">
                <a:solidFill>
                  <a:srgbClr val="5B5B5B"/>
                </a:solidFill>
              </a:rPr>
              <a:t>How can we share it?</a:t>
            </a:r>
            <a:endParaRPr lang="en-US" sz="880" dirty="0"/>
          </a:p>
        </p:txBody>
      </p:sp>
      <p:sp>
        <p:nvSpPr>
          <p:cNvPr id="45" name="Shape 42"/>
          <p:cNvSpPr/>
          <p:nvPr/>
        </p:nvSpPr>
        <p:spPr>
          <a:xfrm>
            <a:off x="914400" y="4160520"/>
            <a:ext cx="10332720" cy="1188720"/>
          </a:xfrm>
          <a:prstGeom prst="roundRect">
            <a:avLst>
              <a:gd name="adj" fmla="val 7692"/>
            </a:avLst>
          </a:prstGeom>
          <a:solidFill>
            <a:srgbClr val="FFF1F1"/>
          </a:solidFill>
          <a:ln w="12700">
            <a:solidFill>
              <a:srgbClr val="F1C7C7"/>
            </a:solidFill>
            <a:prstDash val="solid"/>
          </a:ln>
        </p:spPr>
      </p:sp>
      <p:sp>
        <p:nvSpPr>
          <p:cNvPr id="46" name="Text 43"/>
          <p:cNvSpPr/>
          <p:nvPr/>
        </p:nvSpPr>
        <p:spPr>
          <a:xfrm>
            <a:off x="1234440" y="4370832"/>
            <a:ext cx="1554480" cy="1828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D22630"/>
                </a:solidFill>
              </a:rPr>
              <a:t>Core Mindset</a:t>
            </a:r>
            <a:endParaRPr lang="en-US" sz="1050" dirty="0"/>
          </a:p>
        </p:txBody>
      </p:sp>
      <p:sp>
        <p:nvSpPr>
          <p:cNvPr id="47" name="Text 44"/>
          <p:cNvSpPr/>
          <p:nvPr/>
        </p:nvSpPr>
        <p:spPr>
          <a:xfrm>
            <a:off x="1225296" y="4645152"/>
            <a:ext cx="5852160" cy="38404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1717"/>
                </a:solidFill>
              </a:rPr>
              <a:t>Think → Make → Test → Learn → Improve</a:t>
            </a:r>
            <a:endParaRPr lang="en-US" sz="2400" dirty="0"/>
          </a:p>
        </p:txBody>
      </p:sp>
      <p:sp>
        <p:nvSpPr>
          <p:cNvPr id="48" name="Text 45"/>
          <p:cNvSpPr/>
          <p:nvPr/>
        </p:nvSpPr>
        <p:spPr>
          <a:xfrm>
            <a:off x="7452360" y="4617720"/>
            <a:ext cx="32004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2A2A2A"/>
                </a:solidFill>
              </a:rPr>
              <a:t>Good designers use evidence. They do not guess.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71717"/>
          </a:solidFill>
          <a:ln w="12700">
            <a:solidFill>
              <a:srgbClr val="171717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965960" y="0"/>
            <a:ext cx="137160" cy="868680"/>
          </a:xfrm>
          <a:prstGeom prst="rect">
            <a:avLst/>
          </a:prstGeom>
          <a:solidFill>
            <a:srgbClr val="D2263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pic>
        <p:nvPicPr>
          <p:cNvPr id="4" name="Image 0" descr="/mnt/data/LOGO(1)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6656" y="146304"/>
            <a:ext cx="704088" cy="57607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331720" y="192024"/>
            <a:ext cx="8686800" cy="31089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Team Setup for 40 Students</a:t>
            </a:r>
            <a:endParaRPr lang="en-US" sz="2100" dirty="0"/>
          </a:p>
        </p:txBody>
      </p:sp>
      <p:sp>
        <p:nvSpPr>
          <p:cNvPr id="6" name="Text 3"/>
          <p:cNvSpPr/>
          <p:nvPr/>
        </p:nvSpPr>
        <p:spPr>
          <a:xfrm>
            <a:off x="2350008" y="539496"/>
            <a:ext cx="8138160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50" dirty="0">
                <a:solidFill>
                  <a:srgbClr val="D8D8D8"/>
                </a:solidFill>
              </a:rPr>
              <a:t>8 teams of 5 students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71717"/>
          </a:solidFill>
          <a:ln w="12700">
            <a:solidFill>
              <a:srgbClr val="171717">
                <a:alpha val="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20040" y="6624828"/>
            <a:ext cx="713232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FFFFFF"/>
                </a:solidFill>
              </a:rPr>
              <a:t>MENAUL SCHOOL  |  Future Makers Innovation Challenge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11567160" y="6624828"/>
            <a:ext cx="32004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FFFFFF"/>
                </a:solidFill>
              </a:rPr>
              <a:t>4</a:t>
            </a:r>
            <a:endParaRPr lang="en-US" sz="750" dirty="0"/>
          </a:p>
        </p:txBody>
      </p:sp>
      <p:sp>
        <p:nvSpPr>
          <p:cNvPr id="10" name="Shape 7"/>
          <p:cNvSpPr/>
          <p:nvPr/>
        </p:nvSpPr>
        <p:spPr>
          <a:xfrm>
            <a:off x="713232" y="1143000"/>
            <a:ext cx="10789920" cy="749808"/>
          </a:xfrm>
          <a:prstGeom prst="roundRect">
            <a:avLst>
              <a:gd name="adj" fmla="val 9756"/>
            </a:avLst>
          </a:prstGeom>
          <a:solidFill>
            <a:srgbClr val="F2F3F5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914400" y="1289304"/>
            <a:ext cx="457200" cy="457200"/>
          </a:xfrm>
          <a:prstGeom prst="ellipse">
            <a:avLst/>
          </a:prstGeom>
          <a:solidFill>
            <a:srgbClr val="D2263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914400" y="1389888"/>
            <a:ext cx="457200" cy="1371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</a:rPr>
              <a:t>1</a:t>
            </a:r>
            <a:endParaRPr lang="en-US" sz="800" dirty="0"/>
          </a:p>
        </p:txBody>
      </p:sp>
      <p:sp>
        <p:nvSpPr>
          <p:cNvPr id="13" name="Text 10"/>
          <p:cNvSpPr/>
          <p:nvPr/>
        </p:nvSpPr>
        <p:spPr>
          <a:xfrm>
            <a:off x="1600200" y="1325880"/>
            <a:ext cx="2926080" cy="23774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50" b="1" dirty="0">
                <a:solidFill>
                  <a:srgbClr val="171717"/>
                </a:solidFill>
              </a:rPr>
              <a:t>Project Manager</a:t>
            </a:r>
            <a:endParaRPr lang="en-US" sz="1450" dirty="0"/>
          </a:p>
        </p:txBody>
      </p:sp>
      <p:sp>
        <p:nvSpPr>
          <p:cNvPr id="14" name="Text 11"/>
          <p:cNvSpPr/>
          <p:nvPr/>
        </p:nvSpPr>
        <p:spPr>
          <a:xfrm>
            <a:off x="4754880" y="1325880"/>
            <a:ext cx="6309360" cy="23774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2A2A2A"/>
                </a:solidFill>
              </a:rPr>
              <a:t>Keeps the team on task and checks deadlines.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713232" y="2112264"/>
            <a:ext cx="1078992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914400" y="2258568"/>
            <a:ext cx="457200" cy="457200"/>
          </a:xfrm>
          <a:prstGeom prst="ellipse">
            <a:avLst/>
          </a:prstGeom>
          <a:solidFill>
            <a:srgbClr val="D2263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914400" y="2359152"/>
            <a:ext cx="457200" cy="1371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</a:rPr>
              <a:t>2</a:t>
            </a:r>
            <a:endParaRPr lang="en-US" sz="800" dirty="0"/>
          </a:p>
        </p:txBody>
      </p:sp>
      <p:sp>
        <p:nvSpPr>
          <p:cNvPr id="18" name="Text 15"/>
          <p:cNvSpPr/>
          <p:nvPr/>
        </p:nvSpPr>
        <p:spPr>
          <a:xfrm>
            <a:off x="1600200" y="2295144"/>
            <a:ext cx="2926080" cy="23774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50" b="1" dirty="0">
                <a:solidFill>
                  <a:srgbClr val="171717"/>
                </a:solidFill>
              </a:rPr>
              <a:t>Design Engineer</a:t>
            </a:r>
            <a:endParaRPr lang="en-US" sz="1450" dirty="0"/>
          </a:p>
        </p:txBody>
      </p:sp>
      <p:sp>
        <p:nvSpPr>
          <p:cNvPr id="19" name="Text 16"/>
          <p:cNvSpPr/>
          <p:nvPr/>
        </p:nvSpPr>
        <p:spPr>
          <a:xfrm>
            <a:off x="4754880" y="2295144"/>
            <a:ext cx="6309360" cy="23774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2A2A2A"/>
                </a:solidFill>
              </a:rPr>
              <a:t>Leads sketches, measurements, and design decisions.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713232" y="3081528"/>
            <a:ext cx="10789920" cy="749808"/>
          </a:xfrm>
          <a:prstGeom prst="roundRect">
            <a:avLst>
              <a:gd name="adj" fmla="val 9756"/>
            </a:avLst>
          </a:prstGeom>
          <a:solidFill>
            <a:srgbClr val="F2F3F5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914400" y="3227832"/>
            <a:ext cx="457200" cy="457200"/>
          </a:xfrm>
          <a:prstGeom prst="ellipse">
            <a:avLst/>
          </a:prstGeom>
          <a:solidFill>
            <a:srgbClr val="D2263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914400" y="3328416"/>
            <a:ext cx="457200" cy="1371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</a:rPr>
              <a:t>3</a:t>
            </a:r>
            <a:endParaRPr lang="en-US" sz="800" dirty="0"/>
          </a:p>
        </p:txBody>
      </p:sp>
      <p:sp>
        <p:nvSpPr>
          <p:cNvPr id="23" name="Text 20"/>
          <p:cNvSpPr/>
          <p:nvPr/>
        </p:nvSpPr>
        <p:spPr>
          <a:xfrm>
            <a:off x="1600200" y="3264408"/>
            <a:ext cx="2926080" cy="23774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50" b="1" dirty="0">
                <a:solidFill>
                  <a:srgbClr val="171717"/>
                </a:solidFill>
              </a:rPr>
              <a:t>Build Engineer</a:t>
            </a:r>
            <a:endParaRPr lang="en-US" sz="1450" dirty="0"/>
          </a:p>
        </p:txBody>
      </p:sp>
      <p:sp>
        <p:nvSpPr>
          <p:cNvPr id="24" name="Text 21"/>
          <p:cNvSpPr/>
          <p:nvPr/>
        </p:nvSpPr>
        <p:spPr>
          <a:xfrm>
            <a:off x="4754880" y="3264408"/>
            <a:ext cx="6309360" cy="23774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2A2A2A"/>
                </a:solidFill>
              </a:rPr>
              <a:t>Leads safe construction and assembly.</a:t>
            </a:r>
            <a:endParaRPr lang="en-US" sz="1300" dirty="0"/>
          </a:p>
        </p:txBody>
      </p:sp>
      <p:sp>
        <p:nvSpPr>
          <p:cNvPr id="25" name="Shape 22"/>
          <p:cNvSpPr/>
          <p:nvPr/>
        </p:nvSpPr>
        <p:spPr>
          <a:xfrm>
            <a:off x="713232" y="4050792"/>
            <a:ext cx="1078992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914400" y="4197096"/>
            <a:ext cx="457200" cy="457200"/>
          </a:xfrm>
          <a:prstGeom prst="ellipse">
            <a:avLst/>
          </a:prstGeom>
          <a:solidFill>
            <a:srgbClr val="D2263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914400" y="4297680"/>
            <a:ext cx="457200" cy="1371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</a:rPr>
              <a:t>4</a:t>
            </a:r>
            <a:endParaRPr lang="en-US" sz="800" dirty="0"/>
          </a:p>
        </p:txBody>
      </p:sp>
      <p:sp>
        <p:nvSpPr>
          <p:cNvPr id="28" name="Text 25"/>
          <p:cNvSpPr/>
          <p:nvPr/>
        </p:nvSpPr>
        <p:spPr>
          <a:xfrm>
            <a:off x="1600200" y="4233672"/>
            <a:ext cx="2926080" cy="23774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50" b="1" dirty="0">
                <a:solidFill>
                  <a:srgbClr val="171717"/>
                </a:solidFill>
              </a:rPr>
              <a:t>Research &amp; Testing Leader</a:t>
            </a:r>
            <a:endParaRPr lang="en-US" sz="1450" dirty="0"/>
          </a:p>
        </p:txBody>
      </p:sp>
      <p:sp>
        <p:nvSpPr>
          <p:cNvPr id="29" name="Text 26"/>
          <p:cNvSpPr/>
          <p:nvPr/>
        </p:nvSpPr>
        <p:spPr>
          <a:xfrm>
            <a:off x="4754880" y="4233672"/>
            <a:ext cx="6309360" cy="23774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2A2A2A"/>
                </a:solidFill>
              </a:rPr>
              <a:t>Collects data and records testing evidence.</a:t>
            </a:r>
            <a:endParaRPr lang="en-US" sz="1300" dirty="0"/>
          </a:p>
        </p:txBody>
      </p:sp>
      <p:sp>
        <p:nvSpPr>
          <p:cNvPr id="30" name="Shape 27"/>
          <p:cNvSpPr/>
          <p:nvPr/>
        </p:nvSpPr>
        <p:spPr>
          <a:xfrm>
            <a:off x="713232" y="5020056"/>
            <a:ext cx="10789920" cy="749808"/>
          </a:xfrm>
          <a:prstGeom prst="roundRect">
            <a:avLst>
              <a:gd name="adj" fmla="val 9756"/>
            </a:avLst>
          </a:prstGeom>
          <a:solidFill>
            <a:srgbClr val="F2F3F5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914400" y="5166360"/>
            <a:ext cx="457200" cy="457200"/>
          </a:xfrm>
          <a:prstGeom prst="ellipse">
            <a:avLst/>
          </a:prstGeom>
          <a:solidFill>
            <a:srgbClr val="D2263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914400" y="5266944"/>
            <a:ext cx="457200" cy="1371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</a:rPr>
              <a:t>5</a:t>
            </a:r>
            <a:endParaRPr lang="en-US" sz="800" dirty="0"/>
          </a:p>
        </p:txBody>
      </p:sp>
      <p:sp>
        <p:nvSpPr>
          <p:cNvPr id="33" name="Text 30"/>
          <p:cNvSpPr/>
          <p:nvPr/>
        </p:nvSpPr>
        <p:spPr>
          <a:xfrm>
            <a:off x="1600200" y="5202936"/>
            <a:ext cx="2926080" cy="23774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50" b="1" dirty="0">
                <a:solidFill>
                  <a:srgbClr val="171717"/>
                </a:solidFill>
              </a:rPr>
              <a:t>Communication &amp; Marketing Leader</a:t>
            </a:r>
            <a:endParaRPr lang="en-US" sz="1450" dirty="0"/>
          </a:p>
        </p:txBody>
      </p:sp>
      <p:sp>
        <p:nvSpPr>
          <p:cNvPr id="34" name="Text 31"/>
          <p:cNvSpPr/>
          <p:nvPr/>
        </p:nvSpPr>
        <p:spPr>
          <a:xfrm>
            <a:off x="4754880" y="5202936"/>
            <a:ext cx="6309360" cy="23774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2A2A2A"/>
                </a:solidFill>
              </a:rPr>
              <a:t>Manages portfolio, photos, display board and pitch.</a:t>
            </a:r>
            <a:endParaRPr lang="en-US" sz="1300" dirty="0"/>
          </a:p>
        </p:txBody>
      </p:sp>
      <p:sp>
        <p:nvSpPr>
          <p:cNvPr id="35" name="Shape 32"/>
          <p:cNvSpPr/>
          <p:nvPr/>
        </p:nvSpPr>
        <p:spPr>
          <a:xfrm>
            <a:off x="777240" y="6016752"/>
            <a:ext cx="10515600" cy="384048"/>
          </a:xfrm>
          <a:prstGeom prst="roundRect">
            <a:avLst>
              <a:gd name="adj" fmla="val 19048"/>
            </a:avLst>
          </a:prstGeom>
          <a:solidFill>
            <a:srgbClr val="17171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1051560" y="6108192"/>
            <a:ext cx="9966960" cy="1371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dirty="0">
                <a:solidFill>
                  <a:srgbClr val="FFFFFF"/>
                </a:solidFill>
              </a:rPr>
              <a:t>Tip: Rotate roles during the project so students practise different skills.</a:t>
            </a:r>
            <a:endParaRPr lang="en-US" sz="11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71717"/>
          </a:solidFill>
          <a:ln w="12700">
            <a:solidFill>
              <a:srgbClr val="171717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965960" y="0"/>
            <a:ext cx="137160" cy="868680"/>
          </a:xfrm>
          <a:prstGeom prst="rect">
            <a:avLst/>
          </a:prstGeom>
          <a:solidFill>
            <a:srgbClr val="D2263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pic>
        <p:nvPicPr>
          <p:cNvPr id="4" name="Image 0" descr="/mnt/data/LOGO(1)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6656" y="146304"/>
            <a:ext cx="704088" cy="57607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331720" y="192024"/>
            <a:ext cx="8686800" cy="31089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Project Choices</a:t>
            </a:r>
            <a:endParaRPr lang="en-US" sz="2100" dirty="0"/>
          </a:p>
        </p:txBody>
      </p:sp>
      <p:sp>
        <p:nvSpPr>
          <p:cNvPr id="6" name="Text 3"/>
          <p:cNvSpPr/>
          <p:nvPr/>
        </p:nvSpPr>
        <p:spPr>
          <a:xfrm>
            <a:off x="2350008" y="539496"/>
            <a:ext cx="8138160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50" dirty="0">
                <a:solidFill>
                  <a:srgbClr val="D8D8D8"/>
                </a:solidFill>
              </a:rPr>
              <a:t>Teacher-approved challenges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71717"/>
          </a:solidFill>
          <a:ln w="12700">
            <a:solidFill>
              <a:srgbClr val="171717">
                <a:alpha val="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20040" y="6624828"/>
            <a:ext cx="713232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FFFFFF"/>
                </a:solidFill>
              </a:rPr>
              <a:t>MENAUL SCHOOL  |  Future Makers Innovation Challenge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11567160" y="6624828"/>
            <a:ext cx="32004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FFFFFF"/>
                </a:solidFill>
              </a:rPr>
              <a:t>5</a:t>
            </a:r>
            <a:endParaRPr lang="en-US" sz="750" dirty="0"/>
          </a:p>
        </p:txBody>
      </p:sp>
      <p:sp>
        <p:nvSpPr>
          <p:cNvPr id="10" name="Shape 7"/>
          <p:cNvSpPr/>
          <p:nvPr/>
        </p:nvSpPr>
        <p:spPr>
          <a:xfrm>
            <a:off x="612648" y="1207008"/>
            <a:ext cx="5166360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D9DDE3"/>
            </a:solidFill>
            <a:prstDash val="solid"/>
          </a:ln>
          <a:effectLst>
            <a:outerShdw blurRad="12700" dist="127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795528" y="1435608"/>
            <a:ext cx="1097280" cy="1097280"/>
          </a:xfrm>
          <a:prstGeom prst="roundRect">
            <a:avLst>
              <a:gd name="adj" fmla="val 10000"/>
            </a:avLst>
          </a:prstGeom>
          <a:solidFill>
            <a:srgbClr val="FFF0F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95528" y="1645920"/>
            <a:ext cx="109728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000000"/>
                </a:solidFill>
                <a:latin typeface="Segoe UI Emoji" panose="020B0502040204020203" pitchFamily="34" charset="0"/>
                <a:ea typeface="Segoe UI Emoji" panose="020B0502040204020203" pitchFamily="34" charset="-122"/>
                <a:cs typeface="Segoe UI Emoji" panose="020B0502040204020203" pitchFamily="34" charset="-120"/>
              </a:rPr>
              <a:t>🏎️</a:t>
            </a:r>
            <a:endParaRPr lang="en-US" sz="2800" dirty="0"/>
          </a:p>
        </p:txBody>
      </p:sp>
      <p:sp>
        <p:nvSpPr>
          <p:cNvPr id="13" name="Text 10"/>
          <p:cNvSpPr/>
          <p:nvPr/>
        </p:nvSpPr>
        <p:spPr>
          <a:xfrm>
            <a:off x="2121408" y="1527048"/>
            <a:ext cx="3474720" cy="29260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171717"/>
                </a:solidFill>
              </a:rPr>
              <a:t>Electric Go-Kart</a:t>
            </a: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2121408" y="1956816"/>
            <a:ext cx="3310128" cy="5943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A2A2A"/>
                </a:solidFill>
              </a:rPr>
              <a:t>Design a small electric vehicle that is safe, efficient, and easy to control.</a:t>
            </a:r>
            <a:endParaRPr lang="en-US" sz="1150" dirty="0"/>
          </a:p>
        </p:txBody>
      </p:sp>
      <p:sp>
        <p:nvSpPr>
          <p:cNvPr id="15" name="Shape 12"/>
          <p:cNvSpPr/>
          <p:nvPr/>
        </p:nvSpPr>
        <p:spPr>
          <a:xfrm>
            <a:off x="6099048" y="1207008"/>
            <a:ext cx="5166360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D9DDE3"/>
            </a:solidFill>
            <a:prstDash val="solid"/>
          </a:ln>
          <a:effectLst>
            <a:outerShdw blurRad="12700" dist="127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6281928" y="1435608"/>
            <a:ext cx="1097280" cy="1097280"/>
          </a:xfrm>
          <a:prstGeom prst="roundRect">
            <a:avLst>
              <a:gd name="adj" fmla="val 10000"/>
            </a:avLst>
          </a:prstGeom>
          <a:solidFill>
            <a:srgbClr val="F2F3F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281928" y="1645920"/>
            <a:ext cx="109728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000000"/>
                </a:solidFill>
                <a:latin typeface="Segoe UI Emoji" panose="020B0502040204020203" pitchFamily="34" charset="0"/>
                <a:ea typeface="Segoe UI Emoji" panose="020B0502040204020203" pitchFamily="34" charset="-122"/>
                <a:cs typeface="Segoe UI Emoji" panose="020B0502040204020203" pitchFamily="34" charset="-120"/>
              </a:rPr>
              <a:t>❄️</a:t>
            </a:r>
            <a:endParaRPr lang="en-US" sz="2800" dirty="0"/>
          </a:p>
        </p:txBody>
      </p:sp>
      <p:sp>
        <p:nvSpPr>
          <p:cNvPr id="18" name="Text 15"/>
          <p:cNvSpPr/>
          <p:nvPr/>
        </p:nvSpPr>
        <p:spPr>
          <a:xfrm>
            <a:off x="7607808" y="1527048"/>
            <a:ext cx="3474720" cy="29260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171717"/>
                </a:solidFill>
              </a:rPr>
              <a:t>Food Cooling Storage</a:t>
            </a:r>
            <a:endParaRPr lang="en-US" sz="1800" dirty="0"/>
          </a:p>
        </p:txBody>
      </p:sp>
      <p:sp>
        <p:nvSpPr>
          <p:cNvPr id="19" name="Text 16"/>
          <p:cNvSpPr/>
          <p:nvPr/>
        </p:nvSpPr>
        <p:spPr>
          <a:xfrm>
            <a:off x="7607808" y="1956816"/>
            <a:ext cx="3310128" cy="5943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A2A2A"/>
                </a:solidFill>
              </a:rPr>
              <a:t>Keep food cool when electricity or refrigeration is limited.</a:t>
            </a:r>
            <a:endParaRPr lang="en-US" sz="1150" dirty="0"/>
          </a:p>
        </p:txBody>
      </p:sp>
      <p:sp>
        <p:nvSpPr>
          <p:cNvPr id="20" name="Shape 17"/>
          <p:cNvSpPr/>
          <p:nvPr/>
        </p:nvSpPr>
        <p:spPr>
          <a:xfrm>
            <a:off x="612648" y="3355848"/>
            <a:ext cx="5166360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D9DDE3"/>
            </a:solidFill>
            <a:prstDash val="solid"/>
          </a:ln>
          <a:effectLst>
            <a:outerShdw blurRad="12700" dist="127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21" name="Shape 18"/>
          <p:cNvSpPr/>
          <p:nvPr/>
        </p:nvSpPr>
        <p:spPr>
          <a:xfrm>
            <a:off x="795528" y="3584448"/>
            <a:ext cx="1097280" cy="1097280"/>
          </a:xfrm>
          <a:prstGeom prst="roundRect">
            <a:avLst>
              <a:gd name="adj" fmla="val 10000"/>
            </a:avLst>
          </a:prstGeom>
          <a:solidFill>
            <a:srgbClr val="FFF0F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795528" y="3794760"/>
            <a:ext cx="109728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000000"/>
                </a:solidFill>
                <a:latin typeface="Segoe UI Emoji" panose="020B0502040204020203" pitchFamily="34" charset="0"/>
                <a:ea typeface="Segoe UI Emoji" panose="020B0502040204020203" pitchFamily="34" charset="-122"/>
                <a:cs typeface="Segoe UI Emoji" panose="020B0502040204020203" pitchFamily="34" charset="-120"/>
              </a:rPr>
              <a:t>🏠</a:t>
            </a:r>
            <a:endParaRPr lang="en-US" sz="2800" dirty="0"/>
          </a:p>
        </p:txBody>
      </p:sp>
      <p:sp>
        <p:nvSpPr>
          <p:cNvPr id="23" name="Text 20"/>
          <p:cNvSpPr/>
          <p:nvPr/>
        </p:nvSpPr>
        <p:spPr>
          <a:xfrm>
            <a:off x="2121408" y="3675888"/>
            <a:ext cx="3474720" cy="29260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171717"/>
                </a:solidFill>
              </a:rPr>
              <a:t>Smart House</a:t>
            </a:r>
            <a:endParaRPr lang="en-US" sz="1800" dirty="0"/>
          </a:p>
        </p:txBody>
      </p:sp>
      <p:sp>
        <p:nvSpPr>
          <p:cNvPr id="24" name="Text 21"/>
          <p:cNvSpPr/>
          <p:nvPr/>
        </p:nvSpPr>
        <p:spPr>
          <a:xfrm>
            <a:off x="2121408" y="4105656"/>
            <a:ext cx="3310128" cy="5943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A2A2A"/>
                </a:solidFill>
              </a:rPr>
              <a:t>Use sensors and automation to make a home safer and more efficient.</a:t>
            </a:r>
            <a:endParaRPr lang="en-US" sz="1150" dirty="0"/>
          </a:p>
        </p:txBody>
      </p:sp>
      <p:sp>
        <p:nvSpPr>
          <p:cNvPr id="25" name="Shape 22"/>
          <p:cNvSpPr/>
          <p:nvPr/>
        </p:nvSpPr>
        <p:spPr>
          <a:xfrm>
            <a:off x="6099048" y="3355848"/>
            <a:ext cx="5166360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D9DDE3"/>
            </a:solidFill>
            <a:prstDash val="solid"/>
          </a:ln>
          <a:effectLst>
            <a:outerShdw blurRad="12700" dist="127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26" name="Shape 23"/>
          <p:cNvSpPr/>
          <p:nvPr/>
        </p:nvSpPr>
        <p:spPr>
          <a:xfrm>
            <a:off x="6281928" y="3584448"/>
            <a:ext cx="1097280" cy="1097280"/>
          </a:xfrm>
          <a:prstGeom prst="roundRect">
            <a:avLst>
              <a:gd name="adj" fmla="val 10000"/>
            </a:avLst>
          </a:prstGeom>
          <a:solidFill>
            <a:srgbClr val="F2F3F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6281928" y="3794760"/>
            <a:ext cx="109728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000000"/>
                </a:solidFill>
                <a:latin typeface="Segoe UI Emoji" panose="020B0502040204020203" pitchFamily="34" charset="0"/>
                <a:ea typeface="Segoe UI Emoji" panose="020B0502040204020203" pitchFamily="34" charset="-122"/>
                <a:cs typeface="Segoe UI Emoji" panose="020B0502040204020203" pitchFamily="34" charset="-120"/>
              </a:rPr>
              <a:t>🌱</a:t>
            </a:r>
            <a:endParaRPr lang="en-US" sz="2800" dirty="0"/>
          </a:p>
        </p:txBody>
      </p:sp>
      <p:sp>
        <p:nvSpPr>
          <p:cNvPr id="28" name="Text 25"/>
          <p:cNvSpPr/>
          <p:nvPr/>
        </p:nvSpPr>
        <p:spPr>
          <a:xfrm>
            <a:off x="7607808" y="3675888"/>
            <a:ext cx="3474720" cy="29260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171717"/>
                </a:solidFill>
              </a:rPr>
              <a:t>Smart Farm</a:t>
            </a:r>
            <a:endParaRPr lang="en-US" sz="1800" dirty="0"/>
          </a:p>
        </p:txBody>
      </p:sp>
      <p:sp>
        <p:nvSpPr>
          <p:cNvPr id="29" name="Text 26"/>
          <p:cNvSpPr/>
          <p:nvPr/>
        </p:nvSpPr>
        <p:spPr>
          <a:xfrm>
            <a:off x="7607808" y="4105656"/>
            <a:ext cx="3310128" cy="5943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A2A2A"/>
                </a:solidFill>
              </a:rPr>
              <a:t>Help farmers save water, energy, or labour using simple technology.</a:t>
            </a:r>
            <a:endParaRPr lang="en-US" sz="1150" dirty="0"/>
          </a:p>
        </p:txBody>
      </p:sp>
      <p:sp>
        <p:nvSpPr>
          <p:cNvPr id="30" name="Shape 27"/>
          <p:cNvSpPr/>
          <p:nvPr/>
        </p:nvSpPr>
        <p:spPr>
          <a:xfrm>
            <a:off x="960120" y="5650992"/>
            <a:ext cx="10287000" cy="512064"/>
          </a:xfrm>
          <a:prstGeom prst="roundRect">
            <a:avLst>
              <a:gd name="adj" fmla="val 14286"/>
            </a:avLst>
          </a:prstGeom>
          <a:solidFill>
            <a:srgbClr val="17171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1234440" y="5797296"/>
            <a:ext cx="9784080" cy="16459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Choose a project that is interesting, realistic, safe, and testable in 14 meetings.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71717"/>
          </a:solidFill>
          <a:ln w="12700">
            <a:solidFill>
              <a:srgbClr val="171717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965960" y="0"/>
            <a:ext cx="137160" cy="868680"/>
          </a:xfrm>
          <a:prstGeom prst="rect">
            <a:avLst/>
          </a:prstGeom>
          <a:solidFill>
            <a:srgbClr val="D2263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pic>
        <p:nvPicPr>
          <p:cNvPr id="4" name="Image 0" descr="/mnt/data/LOGO(1)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6656" y="146304"/>
            <a:ext cx="704088" cy="57607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331720" y="192024"/>
            <a:ext cx="8686800" cy="31089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Every Meeting Includes Evidence</a:t>
            </a:r>
            <a:endParaRPr lang="en-US" sz="2100" dirty="0"/>
          </a:p>
        </p:txBody>
      </p:sp>
      <p:sp>
        <p:nvSpPr>
          <p:cNvPr id="6" name="Text 3"/>
          <p:cNvSpPr/>
          <p:nvPr/>
        </p:nvSpPr>
        <p:spPr>
          <a:xfrm>
            <a:off x="2350008" y="539496"/>
            <a:ext cx="8138160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50" dirty="0">
                <a:solidFill>
                  <a:srgbClr val="D8D8D8"/>
                </a:solidFill>
              </a:rPr>
              <a:t>Reflection, work log and portfolio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71717"/>
          </a:solidFill>
          <a:ln w="12700">
            <a:solidFill>
              <a:srgbClr val="171717">
                <a:alpha val="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20040" y="6624828"/>
            <a:ext cx="713232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FFFFFF"/>
                </a:solidFill>
              </a:rPr>
              <a:t>MENAUL SCHOOL  |  Future Makers Innovation Challenge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11567160" y="6624828"/>
            <a:ext cx="32004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FFFFFF"/>
                </a:solidFill>
              </a:rPr>
              <a:t>6</a:t>
            </a:r>
            <a:endParaRPr lang="en-US" sz="750" dirty="0"/>
          </a:p>
        </p:txBody>
      </p:sp>
      <p:sp>
        <p:nvSpPr>
          <p:cNvPr id="10" name="Shape 7"/>
          <p:cNvSpPr/>
          <p:nvPr/>
        </p:nvSpPr>
        <p:spPr>
          <a:xfrm>
            <a:off x="731520" y="1417320"/>
            <a:ext cx="3429000" cy="3977640"/>
          </a:xfrm>
          <a:prstGeom prst="roundRect">
            <a:avLst>
              <a:gd name="adj" fmla="val 2667"/>
            </a:avLst>
          </a:prstGeom>
          <a:solidFill>
            <a:srgbClr val="F2F3F5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31520" y="1783080"/>
            <a:ext cx="342900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500" dirty="0">
                <a:solidFill>
                  <a:srgbClr val="000000"/>
                </a:solidFill>
                <a:latin typeface="Segoe UI Emoji" panose="020B0502040204020203" pitchFamily="34" charset="0"/>
                <a:ea typeface="Segoe UI Emoji" panose="020B0502040204020203" pitchFamily="34" charset="-122"/>
                <a:cs typeface="Segoe UI Emoji" panose="020B0502040204020203" pitchFamily="34" charset="-120"/>
              </a:rPr>
              <a:t>📝</a:t>
            </a:r>
            <a:endParaRPr lang="en-US" sz="3500" dirty="0"/>
          </a:p>
        </p:txBody>
      </p:sp>
      <p:sp>
        <p:nvSpPr>
          <p:cNvPr id="12" name="Text 9"/>
          <p:cNvSpPr/>
          <p:nvPr/>
        </p:nvSpPr>
        <p:spPr>
          <a:xfrm>
            <a:off x="960120" y="2606040"/>
            <a:ext cx="297180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71717"/>
                </a:solidFill>
              </a:rPr>
              <a:t>Group Reflection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1051560" y="3246120"/>
            <a:ext cx="2788920" cy="1143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50" dirty="0">
                <a:solidFill>
                  <a:srgbClr val="2A2A2A"/>
                </a:solidFill>
              </a:rPr>
              <a:t>One per team, every meeting. What did we complete? What problem did we meet? What is our next step?</a:t>
            </a:r>
            <a:endParaRPr lang="en-US" sz="1250" dirty="0"/>
          </a:p>
        </p:txBody>
      </p:sp>
      <p:sp>
        <p:nvSpPr>
          <p:cNvPr id="14" name="Shape 11"/>
          <p:cNvSpPr/>
          <p:nvPr/>
        </p:nvSpPr>
        <p:spPr>
          <a:xfrm>
            <a:off x="1417320" y="4754880"/>
            <a:ext cx="2057400" cy="0"/>
          </a:xfrm>
          <a:prstGeom prst="line">
            <a:avLst/>
          </a:prstGeom>
          <a:noFill/>
          <a:ln w="25400">
            <a:solidFill>
              <a:srgbClr val="D22630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4526280" y="1417320"/>
            <a:ext cx="3429000" cy="3977640"/>
          </a:xfrm>
          <a:prstGeom prst="roundRect">
            <a:avLst>
              <a:gd name="adj" fmla="val 2667"/>
            </a:avLst>
          </a:prstGeom>
          <a:solidFill>
            <a:srgbClr val="FFF5F5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4526280" y="1783080"/>
            <a:ext cx="342900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500" dirty="0">
                <a:solidFill>
                  <a:srgbClr val="000000"/>
                </a:solidFill>
                <a:latin typeface="Segoe UI Emoji" panose="020B0502040204020203" pitchFamily="34" charset="0"/>
                <a:ea typeface="Segoe UI Emoji" panose="020B0502040204020203" pitchFamily="34" charset="-122"/>
                <a:cs typeface="Segoe UI Emoji" panose="020B0502040204020203" pitchFamily="34" charset="-120"/>
              </a:rPr>
              <a:t>📒</a:t>
            </a:r>
            <a:endParaRPr lang="en-US" sz="3500" dirty="0"/>
          </a:p>
        </p:txBody>
      </p:sp>
      <p:sp>
        <p:nvSpPr>
          <p:cNvPr id="17" name="Text 14"/>
          <p:cNvSpPr/>
          <p:nvPr/>
        </p:nvSpPr>
        <p:spPr>
          <a:xfrm>
            <a:off x="4754880" y="2606040"/>
            <a:ext cx="297180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71717"/>
                </a:solidFill>
              </a:rPr>
              <a:t>Individual Work Log</a:t>
            </a: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4846320" y="3246120"/>
            <a:ext cx="2788920" cy="1143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50" dirty="0">
                <a:solidFill>
                  <a:srgbClr val="2A2A2A"/>
                </a:solidFill>
              </a:rPr>
              <a:t>One short entry per student. What did I do? What did I learn? What is my next step?</a:t>
            </a:r>
            <a:endParaRPr lang="en-US" sz="1250" dirty="0"/>
          </a:p>
        </p:txBody>
      </p:sp>
      <p:sp>
        <p:nvSpPr>
          <p:cNvPr id="19" name="Shape 16"/>
          <p:cNvSpPr/>
          <p:nvPr/>
        </p:nvSpPr>
        <p:spPr>
          <a:xfrm>
            <a:off x="5212080" y="4754880"/>
            <a:ext cx="2057400" cy="0"/>
          </a:xfrm>
          <a:prstGeom prst="line">
            <a:avLst/>
          </a:prstGeom>
          <a:noFill/>
          <a:ln w="25400">
            <a:solidFill>
              <a:srgbClr val="D22630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8321040" y="1417320"/>
            <a:ext cx="3429000" cy="3977640"/>
          </a:xfrm>
          <a:prstGeom prst="roundRect">
            <a:avLst>
              <a:gd name="adj" fmla="val 2667"/>
            </a:avLst>
          </a:prstGeom>
          <a:solidFill>
            <a:srgbClr val="F2F3F5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8321040" y="1783080"/>
            <a:ext cx="342900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500" dirty="0">
                <a:solidFill>
                  <a:srgbClr val="000000"/>
                </a:solidFill>
                <a:latin typeface="Segoe UI Emoji" panose="020B0502040204020203" pitchFamily="34" charset="0"/>
                <a:ea typeface="Segoe UI Emoji" panose="020B0502040204020203" pitchFamily="34" charset="-122"/>
                <a:cs typeface="Segoe UI Emoji" panose="020B0502040204020203" pitchFamily="34" charset="-120"/>
              </a:rPr>
              <a:t>📁</a:t>
            </a:r>
            <a:endParaRPr lang="en-US" sz="3500" dirty="0"/>
          </a:p>
        </p:txBody>
      </p:sp>
      <p:sp>
        <p:nvSpPr>
          <p:cNvPr id="22" name="Text 19"/>
          <p:cNvSpPr/>
          <p:nvPr/>
        </p:nvSpPr>
        <p:spPr>
          <a:xfrm>
            <a:off x="8549640" y="2606040"/>
            <a:ext cx="297180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71717"/>
                </a:solidFill>
              </a:rPr>
              <a:t>Group Portfolio</a:t>
            </a:r>
            <a:endParaRPr lang="en-US" sz="1800" dirty="0"/>
          </a:p>
        </p:txBody>
      </p:sp>
      <p:sp>
        <p:nvSpPr>
          <p:cNvPr id="23" name="Text 20"/>
          <p:cNvSpPr/>
          <p:nvPr/>
        </p:nvSpPr>
        <p:spPr>
          <a:xfrm>
            <a:off x="8641080" y="3246120"/>
            <a:ext cx="2788920" cy="1143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50" dirty="0">
                <a:solidFill>
                  <a:srgbClr val="2A2A2A"/>
                </a:solidFill>
              </a:rPr>
              <a:t>Collect research, sketches, photos, testing data, improvements, PPT and final evidence.</a:t>
            </a:r>
            <a:endParaRPr lang="en-US" sz="1250" dirty="0"/>
          </a:p>
        </p:txBody>
      </p:sp>
      <p:sp>
        <p:nvSpPr>
          <p:cNvPr id="24" name="Shape 21"/>
          <p:cNvSpPr/>
          <p:nvPr/>
        </p:nvSpPr>
        <p:spPr>
          <a:xfrm>
            <a:off x="9006840" y="4754880"/>
            <a:ext cx="2057400" cy="0"/>
          </a:xfrm>
          <a:prstGeom prst="line">
            <a:avLst/>
          </a:prstGeom>
          <a:noFill/>
          <a:ln w="25400">
            <a:solidFill>
              <a:srgbClr val="D22630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960120" y="5870448"/>
            <a:ext cx="1024128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D22630"/>
                </a:solidFill>
              </a:rPr>
              <a:t>No evidence = no process. Students must show how their idea changed over time.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71717"/>
          </a:solidFill>
          <a:ln w="12700">
            <a:solidFill>
              <a:srgbClr val="171717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965960" y="0"/>
            <a:ext cx="137160" cy="868680"/>
          </a:xfrm>
          <a:prstGeom prst="rect">
            <a:avLst/>
          </a:prstGeom>
          <a:solidFill>
            <a:srgbClr val="D2263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pic>
        <p:nvPicPr>
          <p:cNvPr id="4" name="Image 0" descr="/mnt/data/LOGO(1)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6656" y="146304"/>
            <a:ext cx="704088" cy="57607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331720" y="192024"/>
            <a:ext cx="8686800" cy="31089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14-Meeting Roadmap</a:t>
            </a:r>
            <a:endParaRPr lang="en-US" sz="2100" dirty="0"/>
          </a:p>
        </p:txBody>
      </p:sp>
      <p:sp>
        <p:nvSpPr>
          <p:cNvPr id="6" name="Text 3"/>
          <p:cNvSpPr/>
          <p:nvPr/>
        </p:nvSpPr>
        <p:spPr>
          <a:xfrm>
            <a:off x="2350008" y="539496"/>
            <a:ext cx="8138160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50" dirty="0">
                <a:solidFill>
                  <a:srgbClr val="D8D8D8"/>
                </a:solidFill>
              </a:rPr>
              <a:t>From launch to innovation expo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71717"/>
          </a:solidFill>
          <a:ln w="12700">
            <a:solidFill>
              <a:srgbClr val="171717">
                <a:alpha val="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20040" y="6624828"/>
            <a:ext cx="713232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FFFFFF"/>
                </a:solidFill>
              </a:rPr>
              <a:t>MENAUL SCHOOL  |  Future Makers Innovation Challenge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11567160" y="6624828"/>
            <a:ext cx="32004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FFFFFF"/>
                </a:solidFill>
              </a:rPr>
              <a:t>7</a:t>
            </a:r>
            <a:endParaRPr lang="en-US" sz="750" dirty="0"/>
          </a:p>
        </p:txBody>
      </p:sp>
      <p:sp>
        <p:nvSpPr>
          <p:cNvPr id="10" name="Shape 7"/>
          <p:cNvSpPr/>
          <p:nvPr/>
        </p:nvSpPr>
        <p:spPr>
          <a:xfrm>
            <a:off x="502920" y="1417320"/>
            <a:ext cx="1325880" cy="1234440"/>
          </a:xfrm>
          <a:prstGeom prst="roundRect">
            <a:avLst>
              <a:gd name="adj" fmla="val 7407"/>
            </a:avLst>
          </a:prstGeom>
          <a:solidFill>
            <a:srgbClr val="F2F3F5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941832" y="1545336"/>
            <a:ext cx="457200" cy="457200"/>
          </a:xfrm>
          <a:prstGeom prst="ellipse">
            <a:avLst/>
          </a:prstGeom>
          <a:solidFill>
            <a:srgbClr val="D2263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941832" y="1645920"/>
            <a:ext cx="457200" cy="10972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</a:rPr>
              <a:t>1</a:t>
            </a:r>
            <a:endParaRPr lang="en-US" sz="800" dirty="0"/>
          </a:p>
        </p:txBody>
      </p:sp>
      <p:sp>
        <p:nvSpPr>
          <p:cNvPr id="13" name="Text 10"/>
          <p:cNvSpPr/>
          <p:nvPr/>
        </p:nvSpPr>
        <p:spPr>
          <a:xfrm>
            <a:off x="612648" y="2176272"/>
            <a:ext cx="1097280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71717"/>
                </a:solidFill>
              </a:rPr>
              <a:t>Launch</a:t>
            </a:r>
            <a:endParaRPr lang="en-US" sz="1050" dirty="0"/>
          </a:p>
        </p:txBody>
      </p:sp>
      <p:sp>
        <p:nvSpPr>
          <p:cNvPr id="14" name="Text 11"/>
          <p:cNvSpPr/>
          <p:nvPr/>
        </p:nvSpPr>
        <p:spPr>
          <a:xfrm>
            <a:off x="1828800" y="1856232"/>
            <a:ext cx="292608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5B5B5B"/>
                </a:solidFill>
              </a:rPr>
              <a:t>→</a:t>
            </a:r>
            <a:endParaRPr lang="en-US" sz="1500" dirty="0"/>
          </a:p>
        </p:txBody>
      </p:sp>
      <p:sp>
        <p:nvSpPr>
          <p:cNvPr id="15" name="Shape 12"/>
          <p:cNvSpPr/>
          <p:nvPr/>
        </p:nvSpPr>
        <p:spPr>
          <a:xfrm>
            <a:off x="2176272" y="1417320"/>
            <a:ext cx="1325880" cy="1234440"/>
          </a:xfrm>
          <a:prstGeom prst="roundRect">
            <a:avLst>
              <a:gd name="adj" fmla="val 7407"/>
            </a:avLst>
          </a:prstGeom>
          <a:solidFill>
            <a:srgbClr val="F2F3F5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2615184" y="1545336"/>
            <a:ext cx="457200" cy="457200"/>
          </a:xfrm>
          <a:prstGeom prst="ellipse">
            <a:avLst/>
          </a:prstGeom>
          <a:solidFill>
            <a:srgbClr val="D2263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2615184" y="1645920"/>
            <a:ext cx="457200" cy="10972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</a:rPr>
              <a:t>2</a:t>
            </a:r>
            <a:endParaRPr lang="en-US" sz="800" dirty="0"/>
          </a:p>
        </p:txBody>
      </p:sp>
      <p:sp>
        <p:nvSpPr>
          <p:cNvPr id="18" name="Text 15"/>
          <p:cNvSpPr/>
          <p:nvPr/>
        </p:nvSpPr>
        <p:spPr>
          <a:xfrm>
            <a:off x="2286000" y="2176272"/>
            <a:ext cx="1097280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71717"/>
                </a:solidFill>
              </a:rPr>
              <a:t>Empathize</a:t>
            </a:r>
            <a:endParaRPr lang="en-US" sz="1050" dirty="0"/>
          </a:p>
        </p:txBody>
      </p:sp>
      <p:sp>
        <p:nvSpPr>
          <p:cNvPr id="19" name="Text 16"/>
          <p:cNvSpPr/>
          <p:nvPr/>
        </p:nvSpPr>
        <p:spPr>
          <a:xfrm>
            <a:off x="3502152" y="1856232"/>
            <a:ext cx="292608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5B5B5B"/>
                </a:solidFill>
              </a:rPr>
              <a:t>→</a:t>
            </a:r>
            <a:endParaRPr lang="en-US" sz="1500" dirty="0"/>
          </a:p>
        </p:txBody>
      </p:sp>
      <p:sp>
        <p:nvSpPr>
          <p:cNvPr id="20" name="Shape 17"/>
          <p:cNvSpPr/>
          <p:nvPr/>
        </p:nvSpPr>
        <p:spPr>
          <a:xfrm>
            <a:off x="3849624" y="1417320"/>
            <a:ext cx="1325880" cy="1234440"/>
          </a:xfrm>
          <a:prstGeom prst="roundRect">
            <a:avLst>
              <a:gd name="adj" fmla="val 7407"/>
            </a:avLst>
          </a:prstGeom>
          <a:solidFill>
            <a:srgbClr val="F2F3F5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4288536" y="1545336"/>
            <a:ext cx="457200" cy="457200"/>
          </a:xfrm>
          <a:prstGeom prst="ellipse">
            <a:avLst/>
          </a:prstGeom>
          <a:solidFill>
            <a:srgbClr val="D2263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4288536" y="1645920"/>
            <a:ext cx="457200" cy="10972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</a:rPr>
              <a:t>3</a:t>
            </a:r>
            <a:endParaRPr lang="en-US" sz="800" dirty="0"/>
          </a:p>
        </p:txBody>
      </p:sp>
      <p:sp>
        <p:nvSpPr>
          <p:cNvPr id="23" name="Text 20"/>
          <p:cNvSpPr/>
          <p:nvPr/>
        </p:nvSpPr>
        <p:spPr>
          <a:xfrm>
            <a:off x="3959352" y="2176272"/>
            <a:ext cx="1097280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71717"/>
                </a:solidFill>
              </a:rPr>
              <a:t>Define</a:t>
            </a:r>
            <a:endParaRPr lang="en-US" sz="1050" dirty="0"/>
          </a:p>
        </p:txBody>
      </p:sp>
      <p:sp>
        <p:nvSpPr>
          <p:cNvPr id="24" name="Text 21"/>
          <p:cNvSpPr/>
          <p:nvPr/>
        </p:nvSpPr>
        <p:spPr>
          <a:xfrm>
            <a:off x="5175504" y="1856232"/>
            <a:ext cx="292608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5B5B5B"/>
                </a:solidFill>
              </a:rPr>
              <a:t>→</a:t>
            </a:r>
            <a:endParaRPr lang="en-US" sz="1500" dirty="0"/>
          </a:p>
        </p:txBody>
      </p:sp>
      <p:sp>
        <p:nvSpPr>
          <p:cNvPr id="25" name="Shape 22"/>
          <p:cNvSpPr/>
          <p:nvPr/>
        </p:nvSpPr>
        <p:spPr>
          <a:xfrm>
            <a:off x="5522976" y="1417320"/>
            <a:ext cx="1325880" cy="1234440"/>
          </a:xfrm>
          <a:prstGeom prst="roundRect">
            <a:avLst>
              <a:gd name="adj" fmla="val 7407"/>
            </a:avLst>
          </a:prstGeom>
          <a:solidFill>
            <a:srgbClr val="F2F3F5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5961888" y="1545336"/>
            <a:ext cx="457200" cy="457200"/>
          </a:xfrm>
          <a:prstGeom prst="ellipse">
            <a:avLst/>
          </a:prstGeom>
          <a:solidFill>
            <a:srgbClr val="D2263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5961888" y="1645920"/>
            <a:ext cx="457200" cy="10972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</a:rPr>
              <a:t>4</a:t>
            </a:r>
            <a:endParaRPr lang="en-US" sz="800" dirty="0"/>
          </a:p>
        </p:txBody>
      </p:sp>
      <p:sp>
        <p:nvSpPr>
          <p:cNvPr id="28" name="Text 25"/>
          <p:cNvSpPr/>
          <p:nvPr/>
        </p:nvSpPr>
        <p:spPr>
          <a:xfrm>
            <a:off x="5632704" y="2176272"/>
            <a:ext cx="1097280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71717"/>
                </a:solidFill>
              </a:rPr>
              <a:t>Ideate</a:t>
            </a:r>
            <a:endParaRPr lang="en-US" sz="1050" dirty="0"/>
          </a:p>
        </p:txBody>
      </p:sp>
      <p:sp>
        <p:nvSpPr>
          <p:cNvPr id="29" name="Text 26"/>
          <p:cNvSpPr/>
          <p:nvPr/>
        </p:nvSpPr>
        <p:spPr>
          <a:xfrm>
            <a:off x="6848856" y="1856232"/>
            <a:ext cx="292608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5B5B5B"/>
                </a:solidFill>
              </a:rPr>
              <a:t>→</a:t>
            </a:r>
            <a:endParaRPr lang="en-US" sz="1500" dirty="0"/>
          </a:p>
        </p:txBody>
      </p:sp>
      <p:sp>
        <p:nvSpPr>
          <p:cNvPr id="30" name="Shape 27"/>
          <p:cNvSpPr/>
          <p:nvPr/>
        </p:nvSpPr>
        <p:spPr>
          <a:xfrm>
            <a:off x="7196328" y="1417320"/>
            <a:ext cx="1325880" cy="1234440"/>
          </a:xfrm>
          <a:prstGeom prst="roundRect">
            <a:avLst>
              <a:gd name="adj" fmla="val 7407"/>
            </a:avLst>
          </a:prstGeom>
          <a:solidFill>
            <a:srgbClr val="F2F3F5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7635240" y="1545336"/>
            <a:ext cx="457200" cy="457200"/>
          </a:xfrm>
          <a:prstGeom prst="ellipse">
            <a:avLst/>
          </a:prstGeom>
          <a:solidFill>
            <a:srgbClr val="D2263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7635240" y="1645920"/>
            <a:ext cx="457200" cy="10972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</a:rPr>
              <a:t>5</a:t>
            </a:r>
            <a:endParaRPr lang="en-US" sz="800" dirty="0"/>
          </a:p>
        </p:txBody>
      </p:sp>
      <p:sp>
        <p:nvSpPr>
          <p:cNvPr id="33" name="Text 30"/>
          <p:cNvSpPr/>
          <p:nvPr/>
        </p:nvSpPr>
        <p:spPr>
          <a:xfrm>
            <a:off x="7306056" y="2176272"/>
            <a:ext cx="1097280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71717"/>
                </a:solidFill>
              </a:rPr>
              <a:t>Select</a:t>
            </a:r>
            <a:endParaRPr lang="en-US" sz="1050" dirty="0"/>
          </a:p>
        </p:txBody>
      </p:sp>
      <p:sp>
        <p:nvSpPr>
          <p:cNvPr id="34" name="Text 31"/>
          <p:cNvSpPr/>
          <p:nvPr/>
        </p:nvSpPr>
        <p:spPr>
          <a:xfrm>
            <a:off x="8522208" y="1856232"/>
            <a:ext cx="292608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5B5B5B"/>
                </a:solidFill>
              </a:rPr>
              <a:t>→</a:t>
            </a:r>
            <a:endParaRPr lang="en-US" sz="1500" dirty="0"/>
          </a:p>
        </p:txBody>
      </p:sp>
      <p:sp>
        <p:nvSpPr>
          <p:cNvPr id="35" name="Shape 32"/>
          <p:cNvSpPr/>
          <p:nvPr/>
        </p:nvSpPr>
        <p:spPr>
          <a:xfrm>
            <a:off x="8869680" y="1417320"/>
            <a:ext cx="1325880" cy="1234440"/>
          </a:xfrm>
          <a:prstGeom prst="roundRect">
            <a:avLst>
              <a:gd name="adj" fmla="val 7407"/>
            </a:avLst>
          </a:prstGeom>
          <a:solidFill>
            <a:srgbClr val="F2F3F5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36" name="Shape 33"/>
          <p:cNvSpPr/>
          <p:nvPr/>
        </p:nvSpPr>
        <p:spPr>
          <a:xfrm>
            <a:off x="9308592" y="1545336"/>
            <a:ext cx="457200" cy="457200"/>
          </a:xfrm>
          <a:prstGeom prst="ellipse">
            <a:avLst/>
          </a:prstGeom>
          <a:solidFill>
            <a:srgbClr val="D2263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9308592" y="1645920"/>
            <a:ext cx="457200" cy="10972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</a:rPr>
              <a:t>6</a:t>
            </a:r>
            <a:endParaRPr lang="en-US" sz="800" dirty="0"/>
          </a:p>
        </p:txBody>
      </p:sp>
      <p:sp>
        <p:nvSpPr>
          <p:cNvPr id="38" name="Text 35"/>
          <p:cNvSpPr/>
          <p:nvPr/>
        </p:nvSpPr>
        <p:spPr>
          <a:xfrm>
            <a:off x="8979408" y="2176272"/>
            <a:ext cx="1097280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71717"/>
                </a:solidFill>
              </a:rPr>
              <a:t>Plan</a:t>
            </a:r>
            <a:endParaRPr lang="en-US" sz="1050" dirty="0"/>
          </a:p>
        </p:txBody>
      </p:sp>
      <p:sp>
        <p:nvSpPr>
          <p:cNvPr id="39" name="Text 36"/>
          <p:cNvSpPr/>
          <p:nvPr/>
        </p:nvSpPr>
        <p:spPr>
          <a:xfrm>
            <a:off x="10195560" y="1856232"/>
            <a:ext cx="292608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5B5B5B"/>
                </a:solidFill>
              </a:rPr>
              <a:t>→</a:t>
            </a:r>
            <a:endParaRPr lang="en-US" sz="1500" dirty="0"/>
          </a:p>
        </p:txBody>
      </p:sp>
      <p:sp>
        <p:nvSpPr>
          <p:cNvPr id="40" name="Shape 37"/>
          <p:cNvSpPr/>
          <p:nvPr/>
        </p:nvSpPr>
        <p:spPr>
          <a:xfrm>
            <a:off x="10543032" y="1417320"/>
            <a:ext cx="1325880" cy="1234440"/>
          </a:xfrm>
          <a:prstGeom prst="roundRect">
            <a:avLst>
              <a:gd name="adj" fmla="val 7407"/>
            </a:avLst>
          </a:prstGeom>
          <a:solidFill>
            <a:srgbClr val="F2F3F5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41" name="Shape 38"/>
          <p:cNvSpPr/>
          <p:nvPr/>
        </p:nvSpPr>
        <p:spPr>
          <a:xfrm>
            <a:off x="10981944" y="1545336"/>
            <a:ext cx="457200" cy="457200"/>
          </a:xfrm>
          <a:prstGeom prst="ellipse">
            <a:avLst/>
          </a:prstGeom>
          <a:solidFill>
            <a:srgbClr val="D2263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2" name="Text 39"/>
          <p:cNvSpPr/>
          <p:nvPr/>
        </p:nvSpPr>
        <p:spPr>
          <a:xfrm>
            <a:off x="10981944" y="1645920"/>
            <a:ext cx="457200" cy="10972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</a:rPr>
              <a:t>7</a:t>
            </a:r>
            <a:endParaRPr lang="en-US" sz="800" dirty="0"/>
          </a:p>
        </p:txBody>
      </p:sp>
      <p:sp>
        <p:nvSpPr>
          <p:cNvPr id="43" name="Text 40"/>
          <p:cNvSpPr/>
          <p:nvPr/>
        </p:nvSpPr>
        <p:spPr>
          <a:xfrm>
            <a:off x="10652760" y="2176272"/>
            <a:ext cx="1097280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71717"/>
                </a:solidFill>
              </a:rPr>
              <a:t>Build 1</a:t>
            </a:r>
            <a:endParaRPr lang="en-US" sz="1050" dirty="0"/>
          </a:p>
        </p:txBody>
      </p:sp>
      <p:sp>
        <p:nvSpPr>
          <p:cNvPr id="44" name="Shape 41"/>
          <p:cNvSpPr/>
          <p:nvPr/>
        </p:nvSpPr>
        <p:spPr>
          <a:xfrm>
            <a:off x="502920" y="3657600"/>
            <a:ext cx="1325880" cy="1234440"/>
          </a:xfrm>
          <a:prstGeom prst="roundRect">
            <a:avLst>
              <a:gd name="adj" fmla="val 7407"/>
            </a:avLst>
          </a:prstGeom>
          <a:solidFill>
            <a:srgbClr val="FFF3F3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45" name="Shape 42"/>
          <p:cNvSpPr/>
          <p:nvPr/>
        </p:nvSpPr>
        <p:spPr>
          <a:xfrm>
            <a:off x="941832" y="3785616"/>
            <a:ext cx="457200" cy="457200"/>
          </a:xfrm>
          <a:prstGeom prst="ellipse">
            <a:avLst/>
          </a:prstGeom>
          <a:solidFill>
            <a:srgbClr val="D2263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6" name="Text 43"/>
          <p:cNvSpPr/>
          <p:nvPr/>
        </p:nvSpPr>
        <p:spPr>
          <a:xfrm>
            <a:off x="941832" y="3886200"/>
            <a:ext cx="457200" cy="10972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</a:rPr>
              <a:t>8</a:t>
            </a:r>
            <a:endParaRPr lang="en-US" sz="800" dirty="0"/>
          </a:p>
        </p:txBody>
      </p:sp>
      <p:sp>
        <p:nvSpPr>
          <p:cNvPr id="47" name="Text 44"/>
          <p:cNvSpPr/>
          <p:nvPr/>
        </p:nvSpPr>
        <p:spPr>
          <a:xfrm>
            <a:off x="612648" y="4416552"/>
            <a:ext cx="1097280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71717"/>
                </a:solidFill>
              </a:rPr>
              <a:t>Build 2</a:t>
            </a:r>
            <a:endParaRPr lang="en-US" sz="1050" dirty="0"/>
          </a:p>
        </p:txBody>
      </p:sp>
      <p:sp>
        <p:nvSpPr>
          <p:cNvPr id="48" name="Text 45"/>
          <p:cNvSpPr/>
          <p:nvPr/>
        </p:nvSpPr>
        <p:spPr>
          <a:xfrm>
            <a:off x="1828800" y="4096512"/>
            <a:ext cx="292608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5B5B5B"/>
                </a:solidFill>
              </a:rPr>
              <a:t>→</a:t>
            </a:r>
            <a:endParaRPr lang="en-US" sz="1500" dirty="0"/>
          </a:p>
        </p:txBody>
      </p:sp>
      <p:sp>
        <p:nvSpPr>
          <p:cNvPr id="49" name="Shape 46"/>
          <p:cNvSpPr/>
          <p:nvPr/>
        </p:nvSpPr>
        <p:spPr>
          <a:xfrm>
            <a:off x="2176272" y="3657600"/>
            <a:ext cx="1325880" cy="1234440"/>
          </a:xfrm>
          <a:prstGeom prst="roundRect">
            <a:avLst>
              <a:gd name="adj" fmla="val 7407"/>
            </a:avLst>
          </a:prstGeom>
          <a:solidFill>
            <a:srgbClr val="FFF3F3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50" name="Shape 47"/>
          <p:cNvSpPr/>
          <p:nvPr/>
        </p:nvSpPr>
        <p:spPr>
          <a:xfrm>
            <a:off x="2615184" y="3785616"/>
            <a:ext cx="457200" cy="457200"/>
          </a:xfrm>
          <a:prstGeom prst="ellipse">
            <a:avLst/>
          </a:prstGeom>
          <a:solidFill>
            <a:srgbClr val="D2263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1" name="Text 48"/>
          <p:cNvSpPr/>
          <p:nvPr/>
        </p:nvSpPr>
        <p:spPr>
          <a:xfrm>
            <a:off x="2615184" y="3886200"/>
            <a:ext cx="457200" cy="10972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</a:rPr>
              <a:t>9</a:t>
            </a:r>
            <a:endParaRPr lang="en-US" sz="800" dirty="0"/>
          </a:p>
        </p:txBody>
      </p:sp>
      <p:sp>
        <p:nvSpPr>
          <p:cNvPr id="52" name="Text 49"/>
          <p:cNvSpPr/>
          <p:nvPr/>
        </p:nvSpPr>
        <p:spPr>
          <a:xfrm>
            <a:off x="2286000" y="4416552"/>
            <a:ext cx="1097280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71717"/>
                </a:solidFill>
              </a:rPr>
              <a:t>Test</a:t>
            </a:r>
            <a:endParaRPr lang="en-US" sz="1050" dirty="0"/>
          </a:p>
        </p:txBody>
      </p:sp>
      <p:sp>
        <p:nvSpPr>
          <p:cNvPr id="53" name="Text 50"/>
          <p:cNvSpPr/>
          <p:nvPr/>
        </p:nvSpPr>
        <p:spPr>
          <a:xfrm>
            <a:off x="3502152" y="4096512"/>
            <a:ext cx="292608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5B5B5B"/>
                </a:solidFill>
              </a:rPr>
              <a:t>→</a:t>
            </a:r>
            <a:endParaRPr lang="en-US" sz="1500" dirty="0"/>
          </a:p>
        </p:txBody>
      </p:sp>
      <p:sp>
        <p:nvSpPr>
          <p:cNvPr id="54" name="Shape 51"/>
          <p:cNvSpPr/>
          <p:nvPr/>
        </p:nvSpPr>
        <p:spPr>
          <a:xfrm>
            <a:off x="3849624" y="3657600"/>
            <a:ext cx="1325880" cy="1234440"/>
          </a:xfrm>
          <a:prstGeom prst="roundRect">
            <a:avLst>
              <a:gd name="adj" fmla="val 7407"/>
            </a:avLst>
          </a:prstGeom>
          <a:solidFill>
            <a:srgbClr val="FFF3F3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55" name="Shape 52"/>
          <p:cNvSpPr/>
          <p:nvPr/>
        </p:nvSpPr>
        <p:spPr>
          <a:xfrm>
            <a:off x="4288536" y="3785616"/>
            <a:ext cx="457200" cy="457200"/>
          </a:xfrm>
          <a:prstGeom prst="ellipse">
            <a:avLst/>
          </a:prstGeom>
          <a:solidFill>
            <a:srgbClr val="D2263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6" name="Text 53"/>
          <p:cNvSpPr/>
          <p:nvPr/>
        </p:nvSpPr>
        <p:spPr>
          <a:xfrm>
            <a:off x="4288536" y="3886200"/>
            <a:ext cx="457200" cy="10972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</a:rPr>
              <a:t>10</a:t>
            </a:r>
            <a:endParaRPr lang="en-US" sz="800" dirty="0"/>
          </a:p>
        </p:txBody>
      </p:sp>
      <p:sp>
        <p:nvSpPr>
          <p:cNvPr id="57" name="Text 54"/>
          <p:cNvSpPr/>
          <p:nvPr/>
        </p:nvSpPr>
        <p:spPr>
          <a:xfrm>
            <a:off x="3959352" y="4416552"/>
            <a:ext cx="1097280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71717"/>
                </a:solidFill>
              </a:rPr>
              <a:t>Improve</a:t>
            </a:r>
            <a:endParaRPr lang="en-US" sz="1050" dirty="0"/>
          </a:p>
        </p:txBody>
      </p:sp>
      <p:sp>
        <p:nvSpPr>
          <p:cNvPr id="58" name="Text 55"/>
          <p:cNvSpPr/>
          <p:nvPr/>
        </p:nvSpPr>
        <p:spPr>
          <a:xfrm>
            <a:off x="5175504" y="4096512"/>
            <a:ext cx="292608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5B5B5B"/>
                </a:solidFill>
              </a:rPr>
              <a:t>→</a:t>
            </a:r>
            <a:endParaRPr lang="en-US" sz="1500" dirty="0"/>
          </a:p>
        </p:txBody>
      </p:sp>
      <p:sp>
        <p:nvSpPr>
          <p:cNvPr id="59" name="Shape 56"/>
          <p:cNvSpPr/>
          <p:nvPr/>
        </p:nvSpPr>
        <p:spPr>
          <a:xfrm>
            <a:off x="5522976" y="3657600"/>
            <a:ext cx="1325880" cy="1234440"/>
          </a:xfrm>
          <a:prstGeom prst="roundRect">
            <a:avLst>
              <a:gd name="adj" fmla="val 7407"/>
            </a:avLst>
          </a:prstGeom>
          <a:solidFill>
            <a:srgbClr val="FFF3F3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60" name="Shape 57"/>
          <p:cNvSpPr/>
          <p:nvPr/>
        </p:nvSpPr>
        <p:spPr>
          <a:xfrm>
            <a:off x="5961888" y="3785616"/>
            <a:ext cx="457200" cy="457200"/>
          </a:xfrm>
          <a:prstGeom prst="ellipse">
            <a:avLst/>
          </a:prstGeom>
          <a:solidFill>
            <a:srgbClr val="D2263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1" name="Text 58"/>
          <p:cNvSpPr/>
          <p:nvPr/>
        </p:nvSpPr>
        <p:spPr>
          <a:xfrm>
            <a:off x="5961888" y="3886200"/>
            <a:ext cx="457200" cy="10972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</a:rPr>
              <a:t>11</a:t>
            </a:r>
            <a:endParaRPr lang="en-US" sz="800" dirty="0"/>
          </a:p>
        </p:txBody>
      </p:sp>
      <p:sp>
        <p:nvSpPr>
          <p:cNvPr id="62" name="Text 59"/>
          <p:cNvSpPr/>
          <p:nvPr/>
        </p:nvSpPr>
        <p:spPr>
          <a:xfrm>
            <a:off x="5632704" y="4416552"/>
            <a:ext cx="1097280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71717"/>
                </a:solidFill>
              </a:rPr>
              <a:t>Finalize</a:t>
            </a:r>
            <a:endParaRPr lang="en-US" sz="1050" dirty="0"/>
          </a:p>
        </p:txBody>
      </p:sp>
      <p:sp>
        <p:nvSpPr>
          <p:cNvPr id="63" name="Text 60"/>
          <p:cNvSpPr/>
          <p:nvPr/>
        </p:nvSpPr>
        <p:spPr>
          <a:xfrm>
            <a:off x="6848856" y="4096512"/>
            <a:ext cx="292608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5B5B5B"/>
                </a:solidFill>
              </a:rPr>
              <a:t>→</a:t>
            </a:r>
            <a:endParaRPr lang="en-US" sz="1500" dirty="0"/>
          </a:p>
        </p:txBody>
      </p:sp>
      <p:sp>
        <p:nvSpPr>
          <p:cNvPr id="64" name="Shape 61"/>
          <p:cNvSpPr/>
          <p:nvPr/>
        </p:nvSpPr>
        <p:spPr>
          <a:xfrm>
            <a:off x="7196328" y="3657600"/>
            <a:ext cx="1325880" cy="1234440"/>
          </a:xfrm>
          <a:prstGeom prst="roundRect">
            <a:avLst>
              <a:gd name="adj" fmla="val 7407"/>
            </a:avLst>
          </a:prstGeom>
          <a:solidFill>
            <a:srgbClr val="FFF3F3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65" name="Shape 62"/>
          <p:cNvSpPr/>
          <p:nvPr/>
        </p:nvSpPr>
        <p:spPr>
          <a:xfrm>
            <a:off x="7635240" y="3785616"/>
            <a:ext cx="457200" cy="457200"/>
          </a:xfrm>
          <a:prstGeom prst="ellipse">
            <a:avLst/>
          </a:prstGeom>
          <a:solidFill>
            <a:srgbClr val="D2263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6" name="Text 63"/>
          <p:cNvSpPr/>
          <p:nvPr/>
        </p:nvSpPr>
        <p:spPr>
          <a:xfrm>
            <a:off x="7635240" y="3886200"/>
            <a:ext cx="457200" cy="10972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</a:rPr>
              <a:t>12</a:t>
            </a:r>
            <a:endParaRPr lang="en-US" sz="800" dirty="0"/>
          </a:p>
        </p:txBody>
      </p:sp>
      <p:sp>
        <p:nvSpPr>
          <p:cNvPr id="67" name="Text 64"/>
          <p:cNvSpPr/>
          <p:nvPr/>
        </p:nvSpPr>
        <p:spPr>
          <a:xfrm>
            <a:off x="7306056" y="4416552"/>
            <a:ext cx="1097280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71717"/>
                </a:solidFill>
              </a:rPr>
              <a:t>Market</a:t>
            </a:r>
            <a:endParaRPr lang="en-US" sz="1050" dirty="0"/>
          </a:p>
        </p:txBody>
      </p:sp>
      <p:sp>
        <p:nvSpPr>
          <p:cNvPr id="68" name="Text 65"/>
          <p:cNvSpPr/>
          <p:nvPr/>
        </p:nvSpPr>
        <p:spPr>
          <a:xfrm>
            <a:off x="8522208" y="4096512"/>
            <a:ext cx="292608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5B5B5B"/>
                </a:solidFill>
              </a:rPr>
              <a:t>→</a:t>
            </a:r>
            <a:endParaRPr lang="en-US" sz="1500" dirty="0"/>
          </a:p>
        </p:txBody>
      </p:sp>
      <p:sp>
        <p:nvSpPr>
          <p:cNvPr id="69" name="Shape 66"/>
          <p:cNvSpPr/>
          <p:nvPr/>
        </p:nvSpPr>
        <p:spPr>
          <a:xfrm>
            <a:off x="8869680" y="3657600"/>
            <a:ext cx="1325880" cy="1234440"/>
          </a:xfrm>
          <a:prstGeom prst="roundRect">
            <a:avLst>
              <a:gd name="adj" fmla="val 7407"/>
            </a:avLst>
          </a:prstGeom>
          <a:solidFill>
            <a:srgbClr val="FFF3F3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70" name="Shape 67"/>
          <p:cNvSpPr/>
          <p:nvPr/>
        </p:nvSpPr>
        <p:spPr>
          <a:xfrm>
            <a:off x="9308592" y="3785616"/>
            <a:ext cx="457200" cy="457200"/>
          </a:xfrm>
          <a:prstGeom prst="ellipse">
            <a:avLst/>
          </a:prstGeom>
          <a:solidFill>
            <a:srgbClr val="D2263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1" name="Text 68"/>
          <p:cNvSpPr/>
          <p:nvPr/>
        </p:nvSpPr>
        <p:spPr>
          <a:xfrm>
            <a:off x="9308592" y="3886200"/>
            <a:ext cx="457200" cy="10972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</a:rPr>
              <a:t>13</a:t>
            </a:r>
            <a:endParaRPr lang="en-US" sz="800" dirty="0"/>
          </a:p>
        </p:txBody>
      </p:sp>
      <p:sp>
        <p:nvSpPr>
          <p:cNvPr id="72" name="Text 69"/>
          <p:cNvSpPr/>
          <p:nvPr/>
        </p:nvSpPr>
        <p:spPr>
          <a:xfrm>
            <a:off x="8979408" y="4416552"/>
            <a:ext cx="1097280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71717"/>
                </a:solidFill>
              </a:rPr>
              <a:t>Prepare</a:t>
            </a:r>
            <a:endParaRPr lang="en-US" sz="1050" dirty="0"/>
          </a:p>
        </p:txBody>
      </p:sp>
      <p:sp>
        <p:nvSpPr>
          <p:cNvPr id="73" name="Text 70"/>
          <p:cNvSpPr/>
          <p:nvPr/>
        </p:nvSpPr>
        <p:spPr>
          <a:xfrm>
            <a:off x="10195560" y="4096512"/>
            <a:ext cx="292608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5B5B5B"/>
                </a:solidFill>
              </a:rPr>
              <a:t>→</a:t>
            </a:r>
            <a:endParaRPr lang="en-US" sz="1500" dirty="0"/>
          </a:p>
        </p:txBody>
      </p:sp>
      <p:sp>
        <p:nvSpPr>
          <p:cNvPr id="74" name="Shape 71"/>
          <p:cNvSpPr/>
          <p:nvPr/>
        </p:nvSpPr>
        <p:spPr>
          <a:xfrm>
            <a:off x="10543032" y="3657600"/>
            <a:ext cx="1325880" cy="1234440"/>
          </a:xfrm>
          <a:prstGeom prst="roundRect">
            <a:avLst>
              <a:gd name="adj" fmla="val 7407"/>
            </a:avLst>
          </a:prstGeom>
          <a:solidFill>
            <a:srgbClr val="FFF3F3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75" name="Shape 72"/>
          <p:cNvSpPr/>
          <p:nvPr/>
        </p:nvSpPr>
        <p:spPr>
          <a:xfrm>
            <a:off x="10981944" y="3785616"/>
            <a:ext cx="457200" cy="457200"/>
          </a:xfrm>
          <a:prstGeom prst="ellipse">
            <a:avLst/>
          </a:prstGeom>
          <a:solidFill>
            <a:srgbClr val="D2263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6" name="Text 73"/>
          <p:cNvSpPr/>
          <p:nvPr/>
        </p:nvSpPr>
        <p:spPr>
          <a:xfrm>
            <a:off x="10981944" y="3886200"/>
            <a:ext cx="457200" cy="10972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</a:rPr>
              <a:t>14</a:t>
            </a:r>
            <a:endParaRPr lang="en-US" sz="800" dirty="0"/>
          </a:p>
        </p:txBody>
      </p:sp>
      <p:sp>
        <p:nvSpPr>
          <p:cNvPr id="77" name="Text 74"/>
          <p:cNvSpPr/>
          <p:nvPr/>
        </p:nvSpPr>
        <p:spPr>
          <a:xfrm>
            <a:off x="10652760" y="4416552"/>
            <a:ext cx="1097280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71717"/>
                </a:solidFill>
              </a:rPr>
              <a:t>Expo</a:t>
            </a:r>
            <a:endParaRPr lang="en-US" sz="1050" dirty="0"/>
          </a:p>
        </p:txBody>
      </p:sp>
      <p:sp>
        <p:nvSpPr>
          <p:cNvPr id="78" name="Shape 75"/>
          <p:cNvSpPr/>
          <p:nvPr/>
        </p:nvSpPr>
        <p:spPr>
          <a:xfrm>
            <a:off x="1097280" y="5577840"/>
            <a:ext cx="9966960" cy="502920"/>
          </a:xfrm>
          <a:prstGeom prst="roundRect">
            <a:avLst>
              <a:gd name="adj" fmla="val 14545"/>
            </a:avLst>
          </a:prstGeom>
          <a:solidFill>
            <a:srgbClr val="17171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9" name="Text 76"/>
          <p:cNvSpPr/>
          <p:nvPr/>
        </p:nvSpPr>
        <p:spPr>
          <a:xfrm>
            <a:off x="1371600" y="5733288"/>
            <a:ext cx="9418320" cy="16459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</a:rPr>
              <a:t>At the end of every meeting: group reflection + individual work log + portfolio update</a:t>
            </a:r>
            <a:endParaRPr lang="en-US" sz="12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71717"/>
          </a:solidFill>
          <a:ln w="12700">
            <a:solidFill>
              <a:srgbClr val="171717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965960" y="0"/>
            <a:ext cx="137160" cy="868680"/>
          </a:xfrm>
          <a:prstGeom prst="rect">
            <a:avLst/>
          </a:prstGeom>
          <a:solidFill>
            <a:srgbClr val="D2263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pic>
        <p:nvPicPr>
          <p:cNvPr id="4" name="Image 0" descr="/mnt/data/LOGO(1)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6656" y="146304"/>
            <a:ext cx="704088" cy="57607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331720" y="192024"/>
            <a:ext cx="8686800" cy="31089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Meeting 1: Project Launch</a:t>
            </a:r>
            <a:endParaRPr lang="en-US" sz="2100" dirty="0"/>
          </a:p>
        </p:txBody>
      </p:sp>
      <p:sp>
        <p:nvSpPr>
          <p:cNvPr id="6" name="Text 3"/>
          <p:cNvSpPr/>
          <p:nvPr/>
        </p:nvSpPr>
        <p:spPr>
          <a:xfrm>
            <a:off x="2350008" y="539496"/>
            <a:ext cx="8138160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50" dirty="0">
                <a:solidFill>
                  <a:srgbClr val="D8D8D8"/>
                </a:solidFill>
              </a:rPr>
              <a:t>Project Launch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71717"/>
          </a:solidFill>
          <a:ln w="12700">
            <a:solidFill>
              <a:srgbClr val="171717">
                <a:alpha val="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20040" y="6624828"/>
            <a:ext cx="713232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FFFFFF"/>
                </a:solidFill>
              </a:rPr>
              <a:t>MENAUL SCHOOL  |  Future Makers Innovation Challenge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11567160" y="6624828"/>
            <a:ext cx="32004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FFFFFF"/>
                </a:solidFill>
              </a:rPr>
              <a:t>8</a:t>
            </a:r>
            <a:endParaRPr lang="en-US" sz="750" dirty="0"/>
          </a:p>
        </p:txBody>
      </p:sp>
      <p:sp>
        <p:nvSpPr>
          <p:cNvPr id="10" name="Shape 7"/>
          <p:cNvSpPr/>
          <p:nvPr/>
        </p:nvSpPr>
        <p:spPr>
          <a:xfrm>
            <a:off x="0" y="868680"/>
            <a:ext cx="1965960" cy="5696712"/>
          </a:xfrm>
          <a:prstGeom prst="rect">
            <a:avLst/>
          </a:prstGeom>
          <a:solidFill>
            <a:srgbClr val="D2263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201168" y="1143000"/>
            <a:ext cx="1536192" cy="12344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800" b="1" dirty="0">
                <a:solidFill>
                  <a:srgbClr val="FFFFFF"/>
                </a:solidFill>
              </a:rPr>
              <a:t>1</a:t>
            </a:r>
            <a:endParaRPr lang="en-US" sz="5800" dirty="0"/>
          </a:p>
        </p:txBody>
      </p:sp>
      <p:sp>
        <p:nvSpPr>
          <p:cNvPr id="12" name="Text 9"/>
          <p:cNvSpPr/>
          <p:nvPr/>
        </p:nvSpPr>
        <p:spPr>
          <a:xfrm>
            <a:off x="429768" y="2523744"/>
            <a:ext cx="1097280" cy="65836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300" dirty="0">
                <a:solidFill>
                  <a:srgbClr val="FFFFFF"/>
                </a:solidFill>
                <a:latin typeface="Segoe UI Emoji" panose="020B0502040204020203" pitchFamily="34" charset="0"/>
                <a:ea typeface="Segoe UI Emoji" panose="020B0502040204020203" pitchFamily="34" charset="-122"/>
                <a:cs typeface="Segoe UI Emoji" panose="020B0502040204020203" pitchFamily="34" charset="-120"/>
              </a:rPr>
              <a:t>🚀</a:t>
            </a:r>
            <a:endParaRPr lang="en-US" sz="3300" dirty="0"/>
          </a:p>
        </p:txBody>
      </p:sp>
      <p:sp>
        <p:nvSpPr>
          <p:cNvPr id="13" name="Text 10"/>
          <p:cNvSpPr/>
          <p:nvPr/>
        </p:nvSpPr>
        <p:spPr>
          <a:xfrm>
            <a:off x="164592" y="3328416"/>
            <a:ext cx="1645920" cy="29260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PROJECT LAUNCH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402336" y="3703320"/>
            <a:ext cx="1143000" cy="0"/>
          </a:xfrm>
          <a:prstGeom prst="line">
            <a:avLst/>
          </a:prstGeom>
          <a:noFill/>
          <a:ln w="25400">
            <a:solidFill>
              <a:srgbClr val="FFFFFF">
                <a:alpha val="8000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228600" y="3877056"/>
            <a:ext cx="1508760" cy="23774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</a:rPr>
              <a:t>90 minutes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228600" y="5074920"/>
            <a:ext cx="1508760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</a:rPr>
              <a:t>Team evidence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</a:rPr>
              <a:t>+ reflection</a:t>
            </a:r>
            <a:endParaRPr lang="en-US" sz="1000" dirty="0"/>
          </a:p>
        </p:txBody>
      </p:sp>
      <p:sp>
        <p:nvSpPr>
          <p:cNvPr id="17" name="Shape 14"/>
          <p:cNvSpPr/>
          <p:nvPr/>
        </p:nvSpPr>
        <p:spPr>
          <a:xfrm>
            <a:off x="2331720" y="1143000"/>
            <a:ext cx="9464040" cy="731520"/>
          </a:xfrm>
          <a:prstGeom prst="roundRect">
            <a:avLst>
              <a:gd name="adj" fmla="val 10000"/>
            </a:avLst>
          </a:prstGeom>
          <a:solidFill>
            <a:srgbClr val="F2F3F5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2560320" y="1271016"/>
            <a:ext cx="1508760" cy="20116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D22630"/>
                </a:solidFill>
              </a:rPr>
              <a:t>TODAY’S GOAL</a:t>
            </a:r>
            <a:endParaRPr lang="en-US" sz="900" dirty="0"/>
          </a:p>
        </p:txBody>
      </p:sp>
      <p:sp>
        <p:nvSpPr>
          <p:cNvPr id="19" name="Text 16"/>
          <p:cNvSpPr/>
          <p:nvPr/>
        </p:nvSpPr>
        <p:spPr>
          <a:xfrm>
            <a:off x="4343400" y="1197864"/>
            <a:ext cx="713232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</a:rPr>
              <a:t>Understand the challenge, form teams, choose a project and start the portfolio.</a:t>
            </a:r>
            <a:endParaRPr lang="en-US" sz="1500" dirty="0"/>
          </a:p>
        </p:txBody>
      </p:sp>
      <p:sp>
        <p:nvSpPr>
          <p:cNvPr id="20" name="Shape 17"/>
          <p:cNvSpPr/>
          <p:nvPr/>
        </p:nvSpPr>
        <p:spPr>
          <a:xfrm>
            <a:off x="2331720" y="2121408"/>
            <a:ext cx="4526280" cy="2286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2532888" y="2258568"/>
            <a:ext cx="4123944" cy="24688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</a:rPr>
              <a:t>Class Activities</a:t>
            </a:r>
            <a:endParaRPr lang="en-US" sz="1500" dirty="0"/>
          </a:p>
        </p:txBody>
      </p:sp>
      <p:sp>
        <p:nvSpPr>
          <p:cNvPr id="22" name="Text 19"/>
          <p:cNvSpPr/>
          <p:nvPr/>
        </p:nvSpPr>
        <p:spPr>
          <a:xfrm>
            <a:off x="2606040" y="2624328"/>
            <a:ext cx="4023360" cy="1645920"/>
          </a:xfrm>
          <a:prstGeom prst="rect">
            <a:avLst/>
          </a:prstGeom>
          <a:noFill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1130" dirty="0">
                <a:solidFill>
                  <a:srgbClr val="2A2A2A"/>
                </a:solidFill>
              </a:rPr>
              <a:t>Introduce PBL and Design Thinking</a:t>
            </a:r>
            <a:endParaRPr lang="en-US" sz="1130" dirty="0"/>
          </a:p>
          <a:p>
            <a:r>
              <a:rPr lang="en-US" sz="1130" dirty="0">
                <a:solidFill>
                  <a:srgbClr val="2A2A2A"/>
                </a:solidFill>
              </a:rPr>
              <a:t>Show example inventions/prototypes</a:t>
            </a:r>
            <a:endParaRPr lang="en-US" sz="1130" dirty="0"/>
          </a:p>
          <a:p>
            <a:r>
              <a:rPr lang="en-US" sz="1130" dirty="0">
                <a:solidFill>
                  <a:srgbClr val="2A2A2A"/>
                </a:solidFill>
              </a:rPr>
              <a:t>Form 8 teams of 5 students</a:t>
            </a:r>
            <a:endParaRPr lang="en-US" sz="1130" dirty="0"/>
          </a:p>
          <a:p>
            <a:r>
              <a:rPr lang="en-US" sz="1130" dirty="0">
                <a:solidFill>
                  <a:srgbClr val="2A2A2A"/>
                </a:solidFill>
              </a:rPr>
              <a:t>Choose one teacher-approved challenge</a:t>
            </a:r>
            <a:endParaRPr lang="en-US" sz="1130" dirty="0"/>
          </a:p>
        </p:txBody>
      </p:sp>
      <p:sp>
        <p:nvSpPr>
          <p:cNvPr id="23" name="Shape 20"/>
          <p:cNvSpPr/>
          <p:nvPr/>
        </p:nvSpPr>
        <p:spPr>
          <a:xfrm>
            <a:off x="7086600" y="2121408"/>
            <a:ext cx="4709160" cy="2286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7287768" y="2258568"/>
            <a:ext cx="4306824" cy="24688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</a:rPr>
              <a:t>Team Deliverables</a:t>
            </a:r>
            <a:endParaRPr lang="en-US" sz="1500" dirty="0"/>
          </a:p>
        </p:txBody>
      </p:sp>
      <p:sp>
        <p:nvSpPr>
          <p:cNvPr id="25" name="Text 22"/>
          <p:cNvSpPr/>
          <p:nvPr/>
        </p:nvSpPr>
        <p:spPr>
          <a:xfrm>
            <a:off x="7360920" y="2624328"/>
            <a:ext cx="4206240" cy="1645920"/>
          </a:xfrm>
          <a:prstGeom prst="rect">
            <a:avLst/>
          </a:prstGeom>
          <a:noFill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1130" dirty="0">
                <a:solidFill>
                  <a:srgbClr val="2A2A2A"/>
                </a:solidFill>
              </a:rPr>
              <a:t>Team name and members</a:t>
            </a:r>
            <a:endParaRPr lang="en-US" sz="1130" dirty="0"/>
          </a:p>
          <a:p>
            <a:r>
              <a:rPr lang="en-US" sz="1130" dirty="0">
                <a:solidFill>
                  <a:srgbClr val="2A2A2A"/>
                </a:solidFill>
              </a:rPr>
              <a:t>Initial team roles</a:t>
            </a:r>
            <a:endParaRPr lang="en-US" sz="1130" dirty="0"/>
          </a:p>
          <a:p>
            <a:r>
              <a:rPr lang="en-US" sz="1130" dirty="0">
                <a:solidFill>
                  <a:srgbClr val="2A2A2A"/>
                </a:solidFill>
              </a:rPr>
              <a:t>Selected project challenge</a:t>
            </a:r>
            <a:endParaRPr lang="en-US" sz="1130" dirty="0"/>
          </a:p>
          <a:p>
            <a:r>
              <a:rPr lang="en-US" sz="1130" dirty="0">
                <a:solidFill>
                  <a:srgbClr val="2A2A2A"/>
                </a:solidFill>
              </a:rPr>
              <a:t>First problem idea</a:t>
            </a:r>
            <a:endParaRPr lang="en-US" sz="1130" dirty="0"/>
          </a:p>
        </p:txBody>
      </p:sp>
      <p:sp>
        <p:nvSpPr>
          <p:cNvPr id="26" name="Shape 23"/>
          <p:cNvSpPr/>
          <p:nvPr/>
        </p:nvSpPr>
        <p:spPr>
          <a:xfrm>
            <a:off x="2331720" y="4681728"/>
            <a:ext cx="4526280" cy="1325880"/>
          </a:xfrm>
          <a:prstGeom prst="roundRect">
            <a:avLst>
              <a:gd name="adj" fmla="val 5517"/>
            </a:avLst>
          </a:prstGeom>
          <a:solidFill>
            <a:srgbClr val="17171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2542032" y="4818888"/>
            <a:ext cx="1371600" cy="1828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D22630"/>
                </a:solidFill>
              </a:rPr>
              <a:t>TEACHER MOVE</a:t>
            </a:r>
            <a:endParaRPr lang="en-US" sz="850" dirty="0"/>
          </a:p>
        </p:txBody>
      </p:sp>
      <p:sp>
        <p:nvSpPr>
          <p:cNvPr id="28" name="Text 25"/>
          <p:cNvSpPr/>
          <p:nvPr/>
        </p:nvSpPr>
        <p:spPr>
          <a:xfrm>
            <a:off x="2542032" y="5102352"/>
            <a:ext cx="4069080" cy="6400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Make the project feel exciting and real. Show what students will build by Meeting 14.</a:t>
            </a:r>
            <a:endParaRPr lang="en-US" sz="1300" dirty="0"/>
          </a:p>
        </p:txBody>
      </p:sp>
      <p:sp>
        <p:nvSpPr>
          <p:cNvPr id="29" name="Shape 26"/>
          <p:cNvSpPr/>
          <p:nvPr/>
        </p:nvSpPr>
        <p:spPr>
          <a:xfrm>
            <a:off x="7086600" y="4681728"/>
            <a:ext cx="4709160" cy="1325880"/>
          </a:xfrm>
          <a:prstGeom prst="roundRect">
            <a:avLst>
              <a:gd name="adj" fmla="val 5517"/>
            </a:avLst>
          </a:prstGeom>
          <a:solidFill>
            <a:srgbClr val="FFF2F2"/>
          </a:solidFill>
          <a:ln w="12700">
            <a:solidFill>
              <a:srgbClr val="F0C6C6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7296912" y="4818888"/>
            <a:ext cx="1463040" cy="1828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D22630"/>
                </a:solidFill>
              </a:rPr>
              <a:t>EXIT REFLECTION</a:t>
            </a:r>
            <a:endParaRPr lang="en-US" sz="850" dirty="0"/>
          </a:p>
        </p:txBody>
      </p:sp>
      <p:sp>
        <p:nvSpPr>
          <p:cNvPr id="31" name="Text 28"/>
          <p:cNvSpPr/>
          <p:nvPr/>
        </p:nvSpPr>
        <p:spPr>
          <a:xfrm>
            <a:off x="7296912" y="5084064"/>
            <a:ext cx="4251960" cy="51206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71717"/>
                </a:solidFill>
              </a:rPr>
              <a:t>What did we finish? What problem did we meet? What is our next step?</a:t>
            </a:r>
            <a:endParaRPr lang="en-US" sz="1350" dirty="0"/>
          </a:p>
        </p:txBody>
      </p:sp>
      <p:sp>
        <p:nvSpPr>
          <p:cNvPr id="32" name="Text 29"/>
          <p:cNvSpPr/>
          <p:nvPr/>
        </p:nvSpPr>
        <p:spPr>
          <a:xfrm>
            <a:off x="7296912" y="5669280"/>
            <a:ext cx="4251960" cy="1828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5B5B"/>
                </a:solidFill>
              </a:rPr>
              <a:t>Update: group reflection + individual work log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71717"/>
          </a:solidFill>
          <a:ln w="12700">
            <a:solidFill>
              <a:srgbClr val="171717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965960" y="0"/>
            <a:ext cx="137160" cy="868680"/>
          </a:xfrm>
          <a:prstGeom prst="rect">
            <a:avLst/>
          </a:prstGeom>
          <a:solidFill>
            <a:srgbClr val="D2263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pic>
        <p:nvPicPr>
          <p:cNvPr id="4" name="Image 0" descr="/mnt/data/LOGO(1)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6656" y="146304"/>
            <a:ext cx="704088" cy="57607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331720" y="192024"/>
            <a:ext cx="8686800" cy="31089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Meeting 2: Understand the User</a:t>
            </a:r>
            <a:endParaRPr lang="en-US" sz="2100" dirty="0"/>
          </a:p>
        </p:txBody>
      </p:sp>
      <p:sp>
        <p:nvSpPr>
          <p:cNvPr id="6" name="Text 3"/>
          <p:cNvSpPr/>
          <p:nvPr/>
        </p:nvSpPr>
        <p:spPr>
          <a:xfrm>
            <a:off x="2350008" y="539496"/>
            <a:ext cx="8138160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50" dirty="0">
                <a:solidFill>
                  <a:srgbClr val="D8D8D8"/>
                </a:solidFill>
              </a:rPr>
              <a:t>Empathize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71717"/>
          </a:solidFill>
          <a:ln w="12700">
            <a:solidFill>
              <a:srgbClr val="171717">
                <a:alpha val="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20040" y="6624828"/>
            <a:ext cx="713232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FFFFFF"/>
                </a:solidFill>
              </a:rPr>
              <a:t>MENAUL SCHOOL  |  Future Makers Innovation Challenge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11567160" y="6624828"/>
            <a:ext cx="32004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FFFFFF"/>
                </a:solidFill>
              </a:rPr>
              <a:t>9</a:t>
            </a:r>
            <a:endParaRPr lang="en-US" sz="750" dirty="0"/>
          </a:p>
        </p:txBody>
      </p:sp>
      <p:sp>
        <p:nvSpPr>
          <p:cNvPr id="10" name="Shape 7"/>
          <p:cNvSpPr/>
          <p:nvPr/>
        </p:nvSpPr>
        <p:spPr>
          <a:xfrm>
            <a:off x="0" y="868680"/>
            <a:ext cx="1965960" cy="5696712"/>
          </a:xfrm>
          <a:prstGeom prst="rect">
            <a:avLst/>
          </a:prstGeom>
          <a:solidFill>
            <a:srgbClr val="F28C2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201168" y="1143000"/>
            <a:ext cx="1536192" cy="12344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800" b="1" dirty="0">
                <a:solidFill>
                  <a:srgbClr val="FFFFFF"/>
                </a:solidFill>
              </a:rPr>
              <a:t>2</a:t>
            </a:r>
            <a:endParaRPr lang="en-US" sz="5800" dirty="0"/>
          </a:p>
        </p:txBody>
      </p:sp>
      <p:sp>
        <p:nvSpPr>
          <p:cNvPr id="12" name="Text 9"/>
          <p:cNvSpPr/>
          <p:nvPr/>
        </p:nvSpPr>
        <p:spPr>
          <a:xfrm>
            <a:off x="429768" y="2523744"/>
            <a:ext cx="1097280" cy="65836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300" dirty="0">
                <a:solidFill>
                  <a:srgbClr val="FFFFFF"/>
                </a:solidFill>
                <a:latin typeface="Segoe UI Emoji" panose="020B0502040204020203" pitchFamily="34" charset="0"/>
                <a:ea typeface="Segoe UI Emoji" panose="020B0502040204020203" pitchFamily="34" charset="-122"/>
                <a:cs typeface="Segoe UI Emoji" panose="020B0502040204020203" pitchFamily="34" charset="-120"/>
              </a:rPr>
              <a:t>👥</a:t>
            </a:r>
            <a:endParaRPr lang="en-US" sz="3300" dirty="0"/>
          </a:p>
        </p:txBody>
      </p:sp>
      <p:sp>
        <p:nvSpPr>
          <p:cNvPr id="13" name="Text 10"/>
          <p:cNvSpPr/>
          <p:nvPr/>
        </p:nvSpPr>
        <p:spPr>
          <a:xfrm>
            <a:off x="164592" y="3328416"/>
            <a:ext cx="1645920" cy="29260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EMPATHIZE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402336" y="3703320"/>
            <a:ext cx="1143000" cy="0"/>
          </a:xfrm>
          <a:prstGeom prst="line">
            <a:avLst/>
          </a:prstGeom>
          <a:noFill/>
          <a:ln w="25400">
            <a:solidFill>
              <a:srgbClr val="FFFFFF">
                <a:alpha val="8000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228600" y="3877056"/>
            <a:ext cx="1508760" cy="23774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</a:rPr>
              <a:t>90 minutes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228600" y="5074920"/>
            <a:ext cx="1508760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</a:rPr>
              <a:t>Team evidence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</a:rPr>
              <a:t>+ reflection</a:t>
            </a:r>
            <a:endParaRPr lang="en-US" sz="1000" dirty="0"/>
          </a:p>
        </p:txBody>
      </p:sp>
      <p:sp>
        <p:nvSpPr>
          <p:cNvPr id="17" name="Shape 14"/>
          <p:cNvSpPr/>
          <p:nvPr/>
        </p:nvSpPr>
        <p:spPr>
          <a:xfrm>
            <a:off x="2331720" y="1143000"/>
            <a:ext cx="9464040" cy="731520"/>
          </a:xfrm>
          <a:prstGeom prst="roundRect">
            <a:avLst>
              <a:gd name="adj" fmla="val 10000"/>
            </a:avLst>
          </a:prstGeom>
          <a:solidFill>
            <a:srgbClr val="F2F3F5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2560320" y="1271016"/>
            <a:ext cx="1508760" cy="20116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F28C28"/>
                </a:solidFill>
              </a:rPr>
              <a:t>TODAY’S GOAL</a:t>
            </a:r>
            <a:endParaRPr lang="en-US" sz="900" dirty="0"/>
          </a:p>
        </p:txBody>
      </p:sp>
      <p:sp>
        <p:nvSpPr>
          <p:cNvPr id="19" name="Text 16"/>
          <p:cNvSpPr/>
          <p:nvPr/>
        </p:nvSpPr>
        <p:spPr>
          <a:xfrm>
            <a:off x="4343400" y="1197864"/>
            <a:ext cx="713232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</a:rPr>
              <a:t>Find out who has the problem and what they really need.</a:t>
            </a:r>
            <a:endParaRPr lang="en-US" sz="1500" dirty="0"/>
          </a:p>
        </p:txBody>
      </p:sp>
      <p:sp>
        <p:nvSpPr>
          <p:cNvPr id="20" name="Shape 17"/>
          <p:cNvSpPr/>
          <p:nvPr/>
        </p:nvSpPr>
        <p:spPr>
          <a:xfrm>
            <a:off x="2331720" y="2121408"/>
            <a:ext cx="4526280" cy="2286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2532888" y="2258568"/>
            <a:ext cx="4123944" cy="24688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</a:rPr>
              <a:t>Class Activities</a:t>
            </a:r>
            <a:endParaRPr lang="en-US" sz="1500" dirty="0"/>
          </a:p>
        </p:txBody>
      </p:sp>
      <p:sp>
        <p:nvSpPr>
          <p:cNvPr id="22" name="Text 19"/>
          <p:cNvSpPr/>
          <p:nvPr/>
        </p:nvSpPr>
        <p:spPr>
          <a:xfrm>
            <a:off x="2606040" y="2624328"/>
            <a:ext cx="4023360" cy="1645920"/>
          </a:xfrm>
          <a:prstGeom prst="rect">
            <a:avLst/>
          </a:prstGeom>
          <a:noFill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1130" dirty="0">
                <a:solidFill>
                  <a:srgbClr val="2A2A2A"/>
                </a:solidFill>
              </a:rPr>
              <a:t>Identify possible users</a:t>
            </a:r>
            <a:endParaRPr lang="en-US" sz="1130" dirty="0"/>
          </a:p>
          <a:p>
            <a:r>
              <a:rPr lang="en-US" sz="1130" dirty="0">
                <a:solidFill>
                  <a:srgbClr val="2A2A2A"/>
                </a:solidFill>
              </a:rPr>
              <a:t>Do simple interviews/surveys</a:t>
            </a:r>
            <a:endParaRPr lang="en-US" sz="1130" dirty="0"/>
          </a:p>
          <a:p>
            <a:r>
              <a:rPr lang="en-US" sz="1130" dirty="0">
                <a:solidFill>
                  <a:srgbClr val="2A2A2A"/>
                </a:solidFill>
              </a:rPr>
              <a:t>Observe or research the problem</a:t>
            </a:r>
            <a:endParaRPr lang="en-US" sz="1130" dirty="0"/>
          </a:p>
          <a:p>
            <a:r>
              <a:rPr lang="en-US" sz="1130" dirty="0">
                <a:solidFill>
                  <a:srgbClr val="2A2A2A"/>
                </a:solidFill>
              </a:rPr>
              <a:t>Collect useful evidence</a:t>
            </a:r>
            <a:endParaRPr lang="en-US" sz="1130" dirty="0"/>
          </a:p>
        </p:txBody>
      </p:sp>
      <p:sp>
        <p:nvSpPr>
          <p:cNvPr id="23" name="Shape 20"/>
          <p:cNvSpPr/>
          <p:nvPr/>
        </p:nvSpPr>
        <p:spPr>
          <a:xfrm>
            <a:off x="7086600" y="2121408"/>
            <a:ext cx="4709160" cy="2286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7287768" y="2258568"/>
            <a:ext cx="4306824" cy="24688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</a:rPr>
              <a:t>Team Deliverables</a:t>
            </a:r>
            <a:endParaRPr lang="en-US" sz="1500" dirty="0"/>
          </a:p>
        </p:txBody>
      </p:sp>
      <p:sp>
        <p:nvSpPr>
          <p:cNvPr id="25" name="Text 22"/>
          <p:cNvSpPr/>
          <p:nvPr/>
        </p:nvSpPr>
        <p:spPr>
          <a:xfrm>
            <a:off x="7360920" y="2624328"/>
            <a:ext cx="4206240" cy="1645920"/>
          </a:xfrm>
          <a:prstGeom prst="rect">
            <a:avLst/>
          </a:prstGeom>
          <a:noFill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1130" dirty="0">
                <a:solidFill>
                  <a:srgbClr val="2A2A2A"/>
                </a:solidFill>
              </a:rPr>
              <a:t>User profile</a:t>
            </a:r>
            <a:endParaRPr lang="en-US" sz="1130" dirty="0"/>
          </a:p>
          <a:p>
            <a:r>
              <a:rPr lang="en-US" sz="1130" dirty="0">
                <a:solidFill>
                  <a:srgbClr val="2A2A2A"/>
                </a:solidFill>
              </a:rPr>
              <a:t>Research notes</a:t>
            </a:r>
            <a:endParaRPr lang="en-US" sz="1130" dirty="0"/>
          </a:p>
          <a:p>
            <a:r>
              <a:rPr lang="en-US" sz="1130" dirty="0">
                <a:solidFill>
                  <a:srgbClr val="2A2A2A"/>
                </a:solidFill>
              </a:rPr>
              <a:t>Interview/survey evidence</a:t>
            </a:r>
            <a:endParaRPr lang="en-US" sz="1130" dirty="0"/>
          </a:p>
          <a:p>
            <a:r>
              <a:rPr lang="en-US" sz="1130" dirty="0">
                <a:solidFill>
                  <a:srgbClr val="2A2A2A"/>
                </a:solidFill>
              </a:rPr>
              <a:t>Photos/screenshots if useful</a:t>
            </a:r>
            <a:endParaRPr lang="en-US" sz="1130" dirty="0"/>
          </a:p>
        </p:txBody>
      </p:sp>
      <p:sp>
        <p:nvSpPr>
          <p:cNvPr id="26" name="Shape 23"/>
          <p:cNvSpPr/>
          <p:nvPr/>
        </p:nvSpPr>
        <p:spPr>
          <a:xfrm>
            <a:off x="2331720" y="4681728"/>
            <a:ext cx="4526280" cy="1325880"/>
          </a:xfrm>
          <a:prstGeom prst="roundRect">
            <a:avLst>
              <a:gd name="adj" fmla="val 5517"/>
            </a:avLst>
          </a:prstGeom>
          <a:solidFill>
            <a:srgbClr val="17171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2542032" y="4818888"/>
            <a:ext cx="1371600" cy="1828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D22630"/>
                </a:solidFill>
              </a:rPr>
              <a:t>TEACHER MOVE</a:t>
            </a:r>
            <a:endParaRPr lang="en-US" sz="850" dirty="0"/>
          </a:p>
        </p:txBody>
      </p:sp>
      <p:sp>
        <p:nvSpPr>
          <p:cNvPr id="28" name="Text 25"/>
          <p:cNvSpPr/>
          <p:nvPr/>
        </p:nvSpPr>
        <p:spPr>
          <a:xfrm>
            <a:off x="2542032" y="5102352"/>
            <a:ext cx="4069080" cy="6400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Push students to ask: Who has this problem? Why does it matter?</a:t>
            </a:r>
            <a:endParaRPr lang="en-US" sz="1300" dirty="0"/>
          </a:p>
        </p:txBody>
      </p:sp>
      <p:sp>
        <p:nvSpPr>
          <p:cNvPr id="29" name="Shape 26"/>
          <p:cNvSpPr/>
          <p:nvPr/>
        </p:nvSpPr>
        <p:spPr>
          <a:xfrm>
            <a:off x="7086600" y="4681728"/>
            <a:ext cx="4709160" cy="1325880"/>
          </a:xfrm>
          <a:prstGeom prst="roundRect">
            <a:avLst>
              <a:gd name="adj" fmla="val 5517"/>
            </a:avLst>
          </a:prstGeom>
          <a:solidFill>
            <a:srgbClr val="FFF2F2"/>
          </a:solidFill>
          <a:ln w="12700">
            <a:solidFill>
              <a:srgbClr val="F0C6C6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7296912" y="4818888"/>
            <a:ext cx="1463040" cy="1828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D22630"/>
                </a:solidFill>
              </a:rPr>
              <a:t>EXIT REFLECTION</a:t>
            </a:r>
            <a:endParaRPr lang="en-US" sz="850" dirty="0"/>
          </a:p>
        </p:txBody>
      </p:sp>
      <p:sp>
        <p:nvSpPr>
          <p:cNvPr id="31" name="Text 28"/>
          <p:cNvSpPr/>
          <p:nvPr/>
        </p:nvSpPr>
        <p:spPr>
          <a:xfrm>
            <a:off x="7296912" y="5084064"/>
            <a:ext cx="4251960" cy="51206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71717"/>
                </a:solidFill>
              </a:rPr>
              <a:t>What did we finish? What problem did we meet? What is our next step?</a:t>
            </a:r>
            <a:endParaRPr lang="en-US" sz="1350" dirty="0"/>
          </a:p>
        </p:txBody>
      </p:sp>
      <p:sp>
        <p:nvSpPr>
          <p:cNvPr id="32" name="Text 29"/>
          <p:cNvSpPr/>
          <p:nvPr/>
        </p:nvSpPr>
        <p:spPr>
          <a:xfrm>
            <a:off x="7296912" y="5669280"/>
            <a:ext cx="4251960" cy="1828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5B5B"/>
                </a:solidFill>
              </a:rPr>
              <a:t>Update: group reflection + individual work log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71717"/>
          </a:solidFill>
          <a:ln w="12700">
            <a:solidFill>
              <a:srgbClr val="171717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965960" y="0"/>
            <a:ext cx="137160" cy="868680"/>
          </a:xfrm>
          <a:prstGeom prst="rect">
            <a:avLst/>
          </a:prstGeom>
          <a:solidFill>
            <a:srgbClr val="D2263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pic>
        <p:nvPicPr>
          <p:cNvPr id="4" name="Image 0" descr="/mnt/data/LOGO(1)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6656" y="146304"/>
            <a:ext cx="704088" cy="57607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331720" y="192024"/>
            <a:ext cx="8686800" cy="31089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Meeting 3: Write the Problem Statement</a:t>
            </a:r>
            <a:endParaRPr lang="en-US" sz="2100" dirty="0"/>
          </a:p>
        </p:txBody>
      </p:sp>
      <p:sp>
        <p:nvSpPr>
          <p:cNvPr id="6" name="Text 3"/>
          <p:cNvSpPr/>
          <p:nvPr/>
        </p:nvSpPr>
        <p:spPr>
          <a:xfrm>
            <a:off x="2350008" y="539496"/>
            <a:ext cx="8138160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50" dirty="0">
                <a:solidFill>
                  <a:srgbClr val="D8D8D8"/>
                </a:solidFill>
              </a:rPr>
              <a:t>Define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71717"/>
          </a:solidFill>
          <a:ln w="12700">
            <a:solidFill>
              <a:srgbClr val="171717">
                <a:alpha val="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20040" y="6624828"/>
            <a:ext cx="713232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FFFFFF"/>
                </a:solidFill>
              </a:rPr>
              <a:t>MENAUL SCHOOL  |  Future Makers Innovation Challenge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11567160" y="6624828"/>
            <a:ext cx="32004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FFFFFF"/>
                </a:solidFill>
              </a:rPr>
              <a:t>10</a:t>
            </a:r>
            <a:endParaRPr lang="en-US" sz="750" dirty="0"/>
          </a:p>
        </p:txBody>
      </p:sp>
      <p:sp>
        <p:nvSpPr>
          <p:cNvPr id="10" name="Shape 7"/>
          <p:cNvSpPr/>
          <p:nvPr/>
        </p:nvSpPr>
        <p:spPr>
          <a:xfrm>
            <a:off x="0" y="868680"/>
            <a:ext cx="1965960" cy="5696712"/>
          </a:xfrm>
          <a:prstGeom prst="rect">
            <a:avLst/>
          </a:prstGeom>
          <a:solidFill>
            <a:srgbClr val="3277B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201168" y="1143000"/>
            <a:ext cx="1536192" cy="12344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800" b="1" dirty="0">
                <a:solidFill>
                  <a:srgbClr val="FFFFFF"/>
                </a:solidFill>
              </a:rPr>
              <a:t>3</a:t>
            </a:r>
            <a:endParaRPr lang="en-US" sz="5800" dirty="0"/>
          </a:p>
        </p:txBody>
      </p:sp>
      <p:sp>
        <p:nvSpPr>
          <p:cNvPr id="12" name="Text 9"/>
          <p:cNvSpPr/>
          <p:nvPr/>
        </p:nvSpPr>
        <p:spPr>
          <a:xfrm>
            <a:off x="429768" y="2523744"/>
            <a:ext cx="1097280" cy="65836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300" dirty="0">
                <a:solidFill>
                  <a:srgbClr val="FFFFFF"/>
                </a:solidFill>
                <a:latin typeface="Segoe UI Emoji" panose="020B0502040204020203" pitchFamily="34" charset="0"/>
                <a:ea typeface="Segoe UI Emoji" panose="020B0502040204020203" pitchFamily="34" charset="-122"/>
                <a:cs typeface="Segoe UI Emoji" panose="020B0502040204020203" pitchFamily="34" charset="-120"/>
              </a:rPr>
              <a:t>🎯</a:t>
            </a:r>
            <a:endParaRPr lang="en-US" sz="3300" dirty="0"/>
          </a:p>
        </p:txBody>
      </p:sp>
      <p:sp>
        <p:nvSpPr>
          <p:cNvPr id="13" name="Text 10"/>
          <p:cNvSpPr/>
          <p:nvPr/>
        </p:nvSpPr>
        <p:spPr>
          <a:xfrm>
            <a:off x="164592" y="3328416"/>
            <a:ext cx="1645920" cy="29260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DEFINE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402336" y="3703320"/>
            <a:ext cx="1143000" cy="0"/>
          </a:xfrm>
          <a:prstGeom prst="line">
            <a:avLst/>
          </a:prstGeom>
          <a:noFill/>
          <a:ln w="25400">
            <a:solidFill>
              <a:srgbClr val="FFFFFF">
                <a:alpha val="8000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228600" y="3877056"/>
            <a:ext cx="1508760" cy="23774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</a:rPr>
              <a:t>90 minutes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228600" y="5074920"/>
            <a:ext cx="1508760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</a:rPr>
              <a:t>Team evidence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</a:rPr>
              <a:t>+ reflection</a:t>
            </a:r>
            <a:endParaRPr lang="en-US" sz="1000" dirty="0"/>
          </a:p>
        </p:txBody>
      </p:sp>
      <p:sp>
        <p:nvSpPr>
          <p:cNvPr id="17" name="Shape 14"/>
          <p:cNvSpPr/>
          <p:nvPr/>
        </p:nvSpPr>
        <p:spPr>
          <a:xfrm>
            <a:off x="2331720" y="1143000"/>
            <a:ext cx="9464040" cy="731520"/>
          </a:xfrm>
          <a:prstGeom prst="roundRect">
            <a:avLst>
              <a:gd name="adj" fmla="val 10000"/>
            </a:avLst>
          </a:prstGeom>
          <a:solidFill>
            <a:srgbClr val="F2F3F5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2560320" y="1271016"/>
            <a:ext cx="1508760" cy="20116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3277BC"/>
                </a:solidFill>
              </a:rPr>
              <a:t>TODAY’S GOAL</a:t>
            </a:r>
            <a:endParaRPr lang="en-US" sz="900" dirty="0"/>
          </a:p>
        </p:txBody>
      </p:sp>
      <p:sp>
        <p:nvSpPr>
          <p:cNvPr id="19" name="Text 16"/>
          <p:cNvSpPr/>
          <p:nvPr/>
        </p:nvSpPr>
        <p:spPr>
          <a:xfrm>
            <a:off x="4343400" y="1197864"/>
            <a:ext cx="713232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</a:rPr>
              <a:t>Turn research into a clear problem statement and success criteria.</a:t>
            </a:r>
            <a:endParaRPr lang="en-US" sz="1500" dirty="0"/>
          </a:p>
        </p:txBody>
      </p:sp>
      <p:sp>
        <p:nvSpPr>
          <p:cNvPr id="20" name="Shape 17"/>
          <p:cNvSpPr/>
          <p:nvPr/>
        </p:nvSpPr>
        <p:spPr>
          <a:xfrm>
            <a:off x="2331720" y="2121408"/>
            <a:ext cx="4526280" cy="2286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2532888" y="2258568"/>
            <a:ext cx="4123944" cy="24688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</a:rPr>
              <a:t>Class Activities</a:t>
            </a:r>
            <a:endParaRPr lang="en-US" sz="1500" dirty="0"/>
          </a:p>
        </p:txBody>
      </p:sp>
      <p:sp>
        <p:nvSpPr>
          <p:cNvPr id="22" name="Text 19"/>
          <p:cNvSpPr/>
          <p:nvPr/>
        </p:nvSpPr>
        <p:spPr>
          <a:xfrm>
            <a:off x="2606040" y="2624328"/>
            <a:ext cx="4023360" cy="1645920"/>
          </a:xfrm>
          <a:prstGeom prst="rect">
            <a:avLst/>
          </a:prstGeom>
          <a:noFill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1130" dirty="0">
                <a:solidFill>
                  <a:srgbClr val="2A2A2A"/>
                </a:solidFill>
              </a:rPr>
              <a:t>Sort research findings</a:t>
            </a:r>
            <a:endParaRPr lang="en-US" sz="1130" dirty="0"/>
          </a:p>
          <a:p>
            <a:r>
              <a:rPr lang="en-US" sz="1130" dirty="0">
                <a:solidFill>
                  <a:srgbClr val="2A2A2A"/>
                </a:solidFill>
              </a:rPr>
              <a:t>Write user needs</a:t>
            </a:r>
            <a:endParaRPr lang="en-US" sz="1130" dirty="0"/>
          </a:p>
          <a:p>
            <a:r>
              <a:rPr lang="en-US" sz="1130" dirty="0">
                <a:solidFill>
                  <a:srgbClr val="2A2A2A"/>
                </a:solidFill>
              </a:rPr>
              <a:t>Define the exact problem</a:t>
            </a:r>
            <a:endParaRPr lang="en-US" sz="1130" dirty="0"/>
          </a:p>
          <a:p>
            <a:r>
              <a:rPr lang="en-US" sz="1130" dirty="0">
                <a:solidFill>
                  <a:srgbClr val="2A2A2A"/>
                </a:solidFill>
              </a:rPr>
              <a:t>Create 3–5 success criteria</a:t>
            </a:r>
            <a:endParaRPr lang="en-US" sz="1130" dirty="0"/>
          </a:p>
        </p:txBody>
      </p:sp>
      <p:sp>
        <p:nvSpPr>
          <p:cNvPr id="23" name="Shape 20"/>
          <p:cNvSpPr/>
          <p:nvPr/>
        </p:nvSpPr>
        <p:spPr>
          <a:xfrm>
            <a:off x="7086600" y="2121408"/>
            <a:ext cx="4709160" cy="2286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7287768" y="2258568"/>
            <a:ext cx="4306824" cy="24688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</a:rPr>
              <a:t>Team Deliverables</a:t>
            </a:r>
            <a:endParaRPr lang="en-US" sz="1500" dirty="0"/>
          </a:p>
        </p:txBody>
      </p:sp>
      <p:sp>
        <p:nvSpPr>
          <p:cNvPr id="25" name="Text 22"/>
          <p:cNvSpPr/>
          <p:nvPr/>
        </p:nvSpPr>
        <p:spPr>
          <a:xfrm>
            <a:off x="7360920" y="2624328"/>
            <a:ext cx="4206240" cy="1645920"/>
          </a:xfrm>
          <a:prstGeom prst="rect">
            <a:avLst/>
          </a:prstGeom>
          <a:noFill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1130" dirty="0">
                <a:solidFill>
                  <a:srgbClr val="2A2A2A"/>
                </a:solidFill>
              </a:rPr>
              <a:t>Problem statement</a:t>
            </a:r>
            <a:endParaRPr lang="en-US" sz="1130" dirty="0"/>
          </a:p>
          <a:p>
            <a:r>
              <a:rPr lang="en-US" sz="1130" dirty="0">
                <a:solidFill>
                  <a:srgbClr val="2A2A2A"/>
                </a:solidFill>
              </a:rPr>
              <a:t>User needs list</a:t>
            </a:r>
            <a:endParaRPr lang="en-US" sz="1130" dirty="0"/>
          </a:p>
          <a:p>
            <a:r>
              <a:rPr lang="en-US" sz="1130" dirty="0">
                <a:solidFill>
                  <a:srgbClr val="2A2A2A"/>
                </a:solidFill>
              </a:rPr>
              <a:t>Success criteria</a:t>
            </a:r>
            <a:endParaRPr lang="en-US" sz="1130" dirty="0"/>
          </a:p>
          <a:p>
            <a:r>
              <a:rPr lang="en-US" sz="1130" dirty="0">
                <a:solidFill>
                  <a:srgbClr val="2A2A2A"/>
                </a:solidFill>
              </a:rPr>
              <a:t>Updated portfolio page</a:t>
            </a:r>
            <a:endParaRPr lang="en-US" sz="1130" dirty="0"/>
          </a:p>
        </p:txBody>
      </p:sp>
      <p:sp>
        <p:nvSpPr>
          <p:cNvPr id="26" name="Shape 23"/>
          <p:cNvSpPr/>
          <p:nvPr/>
        </p:nvSpPr>
        <p:spPr>
          <a:xfrm>
            <a:off x="2331720" y="4681728"/>
            <a:ext cx="4526280" cy="1325880"/>
          </a:xfrm>
          <a:prstGeom prst="roundRect">
            <a:avLst>
              <a:gd name="adj" fmla="val 5517"/>
            </a:avLst>
          </a:prstGeom>
          <a:solidFill>
            <a:srgbClr val="17171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2542032" y="4818888"/>
            <a:ext cx="1371600" cy="1828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D22630"/>
                </a:solidFill>
              </a:rPr>
              <a:t>TEACHER MOVE</a:t>
            </a:r>
            <a:endParaRPr lang="en-US" sz="850" dirty="0"/>
          </a:p>
        </p:txBody>
      </p:sp>
      <p:sp>
        <p:nvSpPr>
          <p:cNvPr id="28" name="Text 25"/>
          <p:cNvSpPr/>
          <p:nvPr/>
        </p:nvSpPr>
        <p:spPr>
          <a:xfrm>
            <a:off x="2542032" y="5102352"/>
            <a:ext cx="4069080" cy="6400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Give sentence frames so ESL students can write clearly.</a:t>
            </a:r>
            <a:endParaRPr lang="en-US" sz="1300" dirty="0"/>
          </a:p>
        </p:txBody>
      </p:sp>
      <p:sp>
        <p:nvSpPr>
          <p:cNvPr id="29" name="Shape 26"/>
          <p:cNvSpPr/>
          <p:nvPr/>
        </p:nvSpPr>
        <p:spPr>
          <a:xfrm>
            <a:off x="7086600" y="4681728"/>
            <a:ext cx="4709160" cy="1325880"/>
          </a:xfrm>
          <a:prstGeom prst="roundRect">
            <a:avLst>
              <a:gd name="adj" fmla="val 5517"/>
            </a:avLst>
          </a:prstGeom>
          <a:solidFill>
            <a:srgbClr val="FFF2F2"/>
          </a:solidFill>
          <a:ln w="12700">
            <a:solidFill>
              <a:srgbClr val="F0C6C6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7296912" y="4818888"/>
            <a:ext cx="1463040" cy="1828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D22630"/>
                </a:solidFill>
              </a:rPr>
              <a:t>EXIT REFLECTION</a:t>
            </a:r>
            <a:endParaRPr lang="en-US" sz="850" dirty="0"/>
          </a:p>
        </p:txBody>
      </p:sp>
      <p:sp>
        <p:nvSpPr>
          <p:cNvPr id="31" name="Text 28"/>
          <p:cNvSpPr/>
          <p:nvPr/>
        </p:nvSpPr>
        <p:spPr>
          <a:xfrm>
            <a:off x="7296912" y="5084064"/>
            <a:ext cx="4251960" cy="51206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71717"/>
                </a:solidFill>
              </a:rPr>
              <a:t>What did we finish? What problem did we meet? What is our next step?</a:t>
            </a:r>
            <a:endParaRPr lang="en-US" sz="1350" dirty="0"/>
          </a:p>
        </p:txBody>
      </p:sp>
      <p:sp>
        <p:nvSpPr>
          <p:cNvPr id="32" name="Text 29"/>
          <p:cNvSpPr/>
          <p:nvPr/>
        </p:nvSpPr>
        <p:spPr>
          <a:xfrm>
            <a:off x="7296912" y="5669280"/>
            <a:ext cx="4251960" cy="1828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5B5B"/>
                </a:solidFill>
              </a:rPr>
              <a:t>Update: group reflection + individual work log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71717"/>
          </a:solidFill>
          <a:ln w="12700">
            <a:solidFill>
              <a:srgbClr val="171717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965960" y="0"/>
            <a:ext cx="137160" cy="868680"/>
          </a:xfrm>
          <a:prstGeom prst="rect">
            <a:avLst/>
          </a:prstGeom>
          <a:solidFill>
            <a:srgbClr val="D2263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pic>
        <p:nvPicPr>
          <p:cNvPr id="4" name="Image 0" descr="/mnt/data/LOGO(1)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6656" y="146304"/>
            <a:ext cx="704088" cy="57607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331720" y="192024"/>
            <a:ext cx="8686800" cy="31089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Meeting 4: Generate Many Ideas</a:t>
            </a:r>
            <a:endParaRPr lang="en-US" sz="2100" dirty="0"/>
          </a:p>
        </p:txBody>
      </p:sp>
      <p:sp>
        <p:nvSpPr>
          <p:cNvPr id="6" name="Text 3"/>
          <p:cNvSpPr/>
          <p:nvPr/>
        </p:nvSpPr>
        <p:spPr>
          <a:xfrm>
            <a:off x="2350008" y="539496"/>
            <a:ext cx="8138160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50" dirty="0">
                <a:solidFill>
                  <a:srgbClr val="D8D8D8"/>
                </a:solidFill>
              </a:rPr>
              <a:t>Ideate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71717"/>
          </a:solidFill>
          <a:ln w="12700">
            <a:solidFill>
              <a:srgbClr val="171717">
                <a:alpha val="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20040" y="6624828"/>
            <a:ext cx="713232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FFFFFF"/>
                </a:solidFill>
              </a:rPr>
              <a:t>MENAUL SCHOOL  |  Future Makers Innovation Challenge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11567160" y="6624828"/>
            <a:ext cx="32004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FFFFFF"/>
                </a:solidFill>
              </a:rPr>
              <a:t>11</a:t>
            </a:r>
            <a:endParaRPr lang="en-US" sz="750" dirty="0"/>
          </a:p>
        </p:txBody>
      </p:sp>
      <p:sp>
        <p:nvSpPr>
          <p:cNvPr id="10" name="Shape 7"/>
          <p:cNvSpPr/>
          <p:nvPr/>
        </p:nvSpPr>
        <p:spPr>
          <a:xfrm>
            <a:off x="0" y="868680"/>
            <a:ext cx="1965960" cy="5696712"/>
          </a:xfrm>
          <a:prstGeom prst="rect">
            <a:avLst/>
          </a:prstGeom>
          <a:solidFill>
            <a:srgbClr val="F4C54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201168" y="1143000"/>
            <a:ext cx="1536192" cy="12344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800" b="1" dirty="0">
                <a:solidFill>
                  <a:srgbClr val="FFFFFF"/>
                </a:solidFill>
              </a:rPr>
              <a:t>4</a:t>
            </a:r>
            <a:endParaRPr lang="en-US" sz="5800" dirty="0"/>
          </a:p>
        </p:txBody>
      </p:sp>
      <p:sp>
        <p:nvSpPr>
          <p:cNvPr id="12" name="Text 9"/>
          <p:cNvSpPr/>
          <p:nvPr/>
        </p:nvSpPr>
        <p:spPr>
          <a:xfrm>
            <a:off x="429768" y="2523744"/>
            <a:ext cx="1097280" cy="65836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300" dirty="0">
                <a:solidFill>
                  <a:srgbClr val="FFFFFF"/>
                </a:solidFill>
                <a:latin typeface="Segoe UI Emoji" panose="020B0502040204020203" pitchFamily="34" charset="0"/>
                <a:ea typeface="Segoe UI Emoji" panose="020B0502040204020203" pitchFamily="34" charset="-122"/>
                <a:cs typeface="Segoe UI Emoji" panose="020B0502040204020203" pitchFamily="34" charset="-120"/>
              </a:rPr>
              <a:t>💡</a:t>
            </a:r>
            <a:endParaRPr lang="en-US" sz="3300" dirty="0"/>
          </a:p>
        </p:txBody>
      </p:sp>
      <p:sp>
        <p:nvSpPr>
          <p:cNvPr id="13" name="Text 10"/>
          <p:cNvSpPr/>
          <p:nvPr/>
        </p:nvSpPr>
        <p:spPr>
          <a:xfrm>
            <a:off x="164592" y="3328416"/>
            <a:ext cx="1645920" cy="29260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IDEATE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402336" y="3703320"/>
            <a:ext cx="1143000" cy="0"/>
          </a:xfrm>
          <a:prstGeom prst="line">
            <a:avLst/>
          </a:prstGeom>
          <a:noFill/>
          <a:ln w="25400">
            <a:solidFill>
              <a:srgbClr val="FFFFFF">
                <a:alpha val="8000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228600" y="3877056"/>
            <a:ext cx="1508760" cy="23774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</a:rPr>
              <a:t>90 minutes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228600" y="5074920"/>
            <a:ext cx="1508760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</a:rPr>
              <a:t>Team evidence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</a:rPr>
              <a:t>+ reflection</a:t>
            </a:r>
            <a:endParaRPr lang="en-US" sz="1000" dirty="0"/>
          </a:p>
        </p:txBody>
      </p:sp>
      <p:sp>
        <p:nvSpPr>
          <p:cNvPr id="17" name="Shape 14"/>
          <p:cNvSpPr/>
          <p:nvPr/>
        </p:nvSpPr>
        <p:spPr>
          <a:xfrm>
            <a:off x="2331720" y="1143000"/>
            <a:ext cx="9464040" cy="731520"/>
          </a:xfrm>
          <a:prstGeom prst="roundRect">
            <a:avLst>
              <a:gd name="adj" fmla="val 10000"/>
            </a:avLst>
          </a:prstGeom>
          <a:solidFill>
            <a:srgbClr val="F2F3F5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2560320" y="1271016"/>
            <a:ext cx="1508760" cy="20116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F4C542"/>
                </a:solidFill>
              </a:rPr>
              <a:t>TODAY’S GOAL</a:t>
            </a:r>
            <a:endParaRPr lang="en-US" sz="900" dirty="0"/>
          </a:p>
        </p:txBody>
      </p:sp>
      <p:sp>
        <p:nvSpPr>
          <p:cNvPr id="19" name="Text 16"/>
          <p:cNvSpPr/>
          <p:nvPr/>
        </p:nvSpPr>
        <p:spPr>
          <a:xfrm>
            <a:off x="4343400" y="1197864"/>
            <a:ext cx="713232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</a:rPr>
              <a:t>Create several possible solutions before choosing one.</a:t>
            </a:r>
            <a:endParaRPr lang="en-US" sz="1500" dirty="0"/>
          </a:p>
        </p:txBody>
      </p:sp>
      <p:sp>
        <p:nvSpPr>
          <p:cNvPr id="20" name="Shape 17"/>
          <p:cNvSpPr/>
          <p:nvPr/>
        </p:nvSpPr>
        <p:spPr>
          <a:xfrm>
            <a:off x="2331720" y="2121408"/>
            <a:ext cx="4526280" cy="2286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2532888" y="2258568"/>
            <a:ext cx="4123944" cy="24688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</a:rPr>
              <a:t>Class Activities</a:t>
            </a:r>
            <a:endParaRPr lang="en-US" sz="1500" dirty="0"/>
          </a:p>
        </p:txBody>
      </p:sp>
      <p:sp>
        <p:nvSpPr>
          <p:cNvPr id="22" name="Text 19"/>
          <p:cNvSpPr/>
          <p:nvPr/>
        </p:nvSpPr>
        <p:spPr>
          <a:xfrm>
            <a:off x="2606040" y="2624328"/>
            <a:ext cx="4023360" cy="1645920"/>
          </a:xfrm>
          <a:prstGeom prst="rect">
            <a:avLst/>
          </a:prstGeom>
          <a:noFill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1130" dirty="0">
                <a:solidFill>
                  <a:srgbClr val="2A2A2A"/>
                </a:solidFill>
              </a:rPr>
              <a:t>Crazy 8 sketches</a:t>
            </a:r>
            <a:endParaRPr lang="en-US" sz="1130" dirty="0"/>
          </a:p>
          <a:p>
            <a:r>
              <a:rPr lang="en-US" sz="1130" dirty="0">
                <a:solidFill>
                  <a:srgbClr val="2A2A2A"/>
                </a:solidFill>
              </a:rPr>
              <a:t>Team brainstorming</a:t>
            </a:r>
            <a:endParaRPr lang="en-US" sz="1130" dirty="0"/>
          </a:p>
          <a:p>
            <a:r>
              <a:rPr lang="en-US" sz="1130" dirty="0">
                <a:solidFill>
                  <a:srgbClr val="2A2A2A"/>
                </a:solidFill>
              </a:rPr>
              <a:t>Combine ideas</a:t>
            </a:r>
            <a:endParaRPr lang="en-US" sz="1130" dirty="0"/>
          </a:p>
          <a:p>
            <a:r>
              <a:rPr lang="en-US" sz="1130" dirty="0">
                <a:solidFill>
                  <a:srgbClr val="2A2A2A"/>
                </a:solidFill>
              </a:rPr>
              <a:t>Label sketches clearly</a:t>
            </a:r>
            <a:endParaRPr lang="en-US" sz="1130" dirty="0"/>
          </a:p>
        </p:txBody>
      </p:sp>
      <p:sp>
        <p:nvSpPr>
          <p:cNvPr id="23" name="Shape 20"/>
          <p:cNvSpPr/>
          <p:nvPr/>
        </p:nvSpPr>
        <p:spPr>
          <a:xfrm>
            <a:off x="7086600" y="2121408"/>
            <a:ext cx="4709160" cy="2286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7287768" y="2258568"/>
            <a:ext cx="4306824" cy="24688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</a:rPr>
              <a:t>Team Deliverables</a:t>
            </a:r>
            <a:endParaRPr lang="en-US" sz="1500" dirty="0"/>
          </a:p>
        </p:txBody>
      </p:sp>
      <p:sp>
        <p:nvSpPr>
          <p:cNvPr id="25" name="Text 22"/>
          <p:cNvSpPr/>
          <p:nvPr/>
        </p:nvSpPr>
        <p:spPr>
          <a:xfrm>
            <a:off x="7360920" y="2624328"/>
            <a:ext cx="4206240" cy="1645920"/>
          </a:xfrm>
          <a:prstGeom prst="rect">
            <a:avLst/>
          </a:prstGeom>
          <a:noFill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1130" dirty="0">
                <a:solidFill>
                  <a:srgbClr val="2A2A2A"/>
                </a:solidFill>
              </a:rPr>
              <a:t>At least 3 possible solutions</a:t>
            </a:r>
            <a:endParaRPr lang="en-US" sz="1130" dirty="0"/>
          </a:p>
          <a:p>
            <a:r>
              <a:rPr lang="en-US" sz="1130" dirty="0">
                <a:solidFill>
                  <a:srgbClr val="2A2A2A"/>
                </a:solidFill>
              </a:rPr>
              <a:t>Brainstorming sheet</a:t>
            </a:r>
            <a:endParaRPr lang="en-US" sz="1130" dirty="0"/>
          </a:p>
          <a:p>
            <a:r>
              <a:rPr lang="en-US" sz="1130" dirty="0">
                <a:solidFill>
                  <a:srgbClr val="2A2A2A"/>
                </a:solidFill>
              </a:rPr>
              <a:t>Sketches with labels</a:t>
            </a:r>
            <a:endParaRPr lang="en-US" sz="1130" dirty="0"/>
          </a:p>
          <a:p>
            <a:r>
              <a:rPr lang="en-US" sz="1130" dirty="0">
                <a:solidFill>
                  <a:srgbClr val="2A2A2A"/>
                </a:solidFill>
              </a:rPr>
              <a:t>Pros and cons notes</a:t>
            </a:r>
            <a:endParaRPr lang="en-US" sz="1130" dirty="0"/>
          </a:p>
        </p:txBody>
      </p:sp>
      <p:sp>
        <p:nvSpPr>
          <p:cNvPr id="26" name="Shape 23"/>
          <p:cNvSpPr/>
          <p:nvPr/>
        </p:nvSpPr>
        <p:spPr>
          <a:xfrm>
            <a:off x="2331720" y="4681728"/>
            <a:ext cx="4526280" cy="1325880"/>
          </a:xfrm>
          <a:prstGeom prst="roundRect">
            <a:avLst>
              <a:gd name="adj" fmla="val 5517"/>
            </a:avLst>
          </a:prstGeom>
          <a:solidFill>
            <a:srgbClr val="17171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2542032" y="4818888"/>
            <a:ext cx="1371600" cy="1828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D22630"/>
                </a:solidFill>
              </a:rPr>
              <a:t>TEACHER MOVE</a:t>
            </a:r>
            <a:endParaRPr lang="en-US" sz="850" dirty="0"/>
          </a:p>
        </p:txBody>
      </p:sp>
      <p:sp>
        <p:nvSpPr>
          <p:cNvPr id="28" name="Text 25"/>
          <p:cNvSpPr/>
          <p:nvPr/>
        </p:nvSpPr>
        <p:spPr>
          <a:xfrm>
            <a:off x="2542032" y="5102352"/>
            <a:ext cx="4069080" cy="6400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Protect creative thinking: no idea-killing too early.</a:t>
            </a:r>
            <a:endParaRPr lang="en-US" sz="1300" dirty="0"/>
          </a:p>
        </p:txBody>
      </p:sp>
      <p:sp>
        <p:nvSpPr>
          <p:cNvPr id="29" name="Shape 26"/>
          <p:cNvSpPr/>
          <p:nvPr/>
        </p:nvSpPr>
        <p:spPr>
          <a:xfrm>
            <a:off x="7086600" y="4681728"/>
            <a:ext cx="4709160" cy="1325880"/>
          </a:xfrm>
          <a:prstGeom prst="roundRect">
            <a:avLst>
              <a:gd name="adj" fmla="val 5517"/>
            </a:avLst>
          </a:prstGeom>
          <a:solidFill>
            <a:srgbClr val="FFF2F2"/>
          </a:solidFill>
          <a:ln w="12700">
            <a:solidFill>
              <a:srgbClr val="F0C6C6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7296912" y="4818888"/>
            <a:ext cx="1463040" cy="1828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D22630"/>
                </a:solidFill>
              </a:rPr>
              <a:t>EXIT REFLECTION</a:t>
            </a:r>
            <a:endParaRPr lang="en-US" sz="850" dirty="0"/>
          </a:p>
        </p:txBody>
      </p:sp>
      <p:sp>
        <p:nvSpPr>
          <p:cNvPr id="31" name="Text 28"/>
          <p:cNvSpPr/>
          <p:nvPr/>
        </p:nvSpPr>
        <p:spPr>
          <a:xfrm>
            <a:off x="7296912" y="5084064"/>
            <a:ext cx="4251960" cy="51206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71717"/>
                </a:solidFill>
              </a:rPr>
              <a:t>What did we finish? What problem did we meet? What is our next step?</a:t>
            </a:r>
            <a:endParaRPr lang="en-US" sz="1350" dirty="0"/>
          </a:p>
        </p:txBody>
      </p:sp>
      <p:sp>
        <p:nvSpPr>
          <p:cNvPr id="32" name="Text 29"/>
          <p:cNvSpPr/>
          <p:nvPr/>
        </p:nvSpPr>
        <p:spPr>
          <a:xfrm>
            <a:off x="7296912" y="5669280"/>
            <a:ext cx="4251960" cy="1828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5B5B"/>
                </a:solidFill>
              </a:rPr>
              <a:t>Update: group reflection + individual work log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71717"/>
          </a:solidFill>
          <a:ln w="12700">
            <a:solidFill>
              <a:srgbClr val="171717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965960" y="0"/>
            <a:ext cx="137160" cy="868680"/>
          </a:xfrm>
          <a:prstGeom prst="rect">
            <a:avLst/>
          </a:prstGeom>
          <a:solidFill>
            <a:srgbClr val="D2263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pic>
        <p:nvPicPr>
          <p:cNvPr id="4" name="Image 0" descr="/mnt/data/LOGO(1)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6656" y="146304"/>
            <a:ext cx="704088" cy="57607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331720" y="192024"/>
            <a:ext cx="8686800" cy="31089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Meeting 5: Choose the Best Design</a:t>
            </a:r>
            <a:endParaRPr lang="en-US" sz="2100" dirty="0"/>
          </a:p>
        </p:txBody>
      </p:sp>
      <p:sp>
        <p:nvSpPr>
          <p:cNvPr id="6" name="Text 3"/>
          <p:cNvSpPr/>
          <p:nvPr/>
        </p:nvSpPr>
        <p:spPr>
          <a:xfrm>
            <a:off x="2350008" y="539496"/>
            <a:ext cx="8138160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50" dirty="0">
                <a:solidFill>
                  <a:srgbClr val="D8D8D8"/>
                </a:solidFill>
              </a:rPr>
              <a:t>Select Best Solution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71717"/>
          </a:solidFill>
          <a:ln w="12700">
            <a:solidFill>
              <a:srgbClr val="171717">
                <a:alpha val="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20040" y="6624828"/>
            <a:ext cx="713232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FFFFFF"/>
                </a:solidFill>
              </a:rPr>
              <a:t>MENAUL SCHOOL  |  Future Makers Innovation Challenge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11567160" y="6624828"/>
            <a:ext cx="32004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FFFFFF"/>
                </a:solidFill>
              </a:rPr>
              <a:t>12</a:t>
            </a:r>
            <a:endParaRPr lang="en-US" sz="750" dirty="0"/>
          </a:p>
        </p:txBody>
      </p:sp>
      <p:sp>
        <p:nvSpPr>
          <p:cNvPr id="10" name="Shape 7"/>
          <p:cNvSpPr/>
          <p:nvPr/>
        </p:nvSpPr>
        <p:spPr>
          <a:xfrm>
            <a:off x="0" y="868680"/>
            <a:ext cx="1965960" cy="5696712"/>
          </a:xfrm>
          <a:prstGeom prst="rect">
            <a:avLst/>
          </a:prstGeom>
          <a:solidFill>
            <a:srgbClr val="2E9D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201168" y="1143000"/>
            <a:ext cx="1536192" cy="12344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800" b="1" dirty="0">
                <a:solidFill>
                  <a:srgbClr val="FFFFFF"/>
                </a:solidFill>
              </a:rPr>
              <a:t>5</a:t>
            </a:r>
            <a:endParaRPr lang="en-US" sz="5800" dirty="0"/>
          </a:p>
        </p:txBody>
      </p:sp>
      <p:sp>
        <p:nvSpPr>
          <p:cNvPr id="12" name="Text 9"/>
          <p:cNvSpPr/>
          <p:nvPr/>
        </p:nvSpPr>
        <p:spPr>
          <a:xfrm>
            <a:off x="429768" y="2523744"/>
            <a:ext cx="1097280" cy="65836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300" dirty="0">
                <a:solidFill>
                  <a:srgbClr val="FFFFFF"/>
                </a:solidFill>
                <a:latin typeface="Segoe UI Emoji" panose="020B0502040204020203" pitchFamily="34" charset="0"/>
                <a:ea typeface="Segoe UI Emoji" panose="020B0502040204020203" pitchFamily="34" charset="-122"/>
                <a:cs typeface="Segoe UI Emoji" panose="020B0502040204020203" pitchFamily="34" charset="-120"/>
              </a:rPr>
              <a:t>✅</a:t>
            </a:r>
            <a:endParaRPr lang="en-US" sz="3300" dirty="0"/>
          </a:p>
        </p:txBody>
      </p:sp>
      <p:sp>
        <p:nvSpPr>
          <p:cNvPr id="13" name="Text 10"/>
          <p:cNvSpPr/>
          <p:nvPr/>
        </p:nvSpPr>
        <p:spPr>
          <a:xfrm>
            <a:off x="164592" y="3328416"/>
            <a:ext cx="1645920" cy="29260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SELECT BEST SOLUTION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402336" y="3703320"/>
            <a:ext cx="1143000" cy="0"/>
          </a:xfrm>
          <a:prstGeom prst="line">
            <a:avLst/>
          </a:prstGeom>
          <a:noFill/>
          <a:ln w="25400">
            <a:solidFill>
              <a:srgbClr val="FFFFFF">
                <a:alpha val="8000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228600" y="3877056"/>
            <a:ext cx="1508760" cy="23774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</a:rPr>
              <a:t>90 minutes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228600" y="5074920"/>
            <a:ext cx="1508760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</a:rPr>
              <a:t>Team evidence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</a:rPr>
              <a:t>+ reflection</a:t>
            </a:r>
            <a:endParaRPr lang="en-US" sz="1000" dirty="0"/>
          </a:p>
        </p:txBody>
      </p:sp>
      <p:sp>
        <p:nvSpPr>
          <p:cNvPr id="17" name="Shape 14"/>
          <p:cNvSpPr/>
          <p:nvPr/>
        </p:nvSpPr>
        <p:spPr>
          <a:xfrm>
            <a:off x="2331720" y="1143000"/>
            <a:ext cx="9464040" cy="731520"/>
          </a:xfrm>
          <a:prstGeom prst="roundRect">
            <a:avLst>
              <a:gd name="adj" fmla="val 10000"/>
            </a:avLst>
          </a:prstGeom>
          <a:solidFill>
            <a:srgbClr val="F2F3F5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2560320" y="1271016"/>
            <a:ext cx="1508760" cy="20116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2E9D58"/>
                </a:solidFill>
              </a:rPr>
              <a:t>TODAY’S GOAL</a:t>
            </a:r>
            <a:endParaRPr lang="en-US" sz="900" dirty="0"/>
          </a:p>
        </p:txBody>
      </p:sp>
      <p:sp>
        <p:nvSpPr>
          <p:cNvPr id="19" name="Text 16"/>
          <p:cNvSpPr/>
          <p:nvPr/>
        </p:nvSpPr>
        <p:spPr>
          <a:xfrm>
            <a:off x="4343400" y="1197864"/>
            <a:ext cx="713232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</a:rPr>
              <a:t>Compare ideas and select a realistic, safe and testable solution.</a:t>
            </a:r>
            <a:endParaRPr lang="en-US" sz="1500" dirty="0"/>
          </a:p>
        </p:txBody>
      </p:sp>
      <p:sp>
        <p:nvSpPr>
          <p:cNvPr id="20" name="Shape 17"/>
          <p:cNvSpPr/>
          <p:nvPr/>
        </p:nvSpPr>
        <p:spPr>
          <a:xfrm>
            <a:off x="2331720" y="2121408"/>
            <a:ext cx="4526280" cy="2286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2532888" y="2258568"/>
            <a:ext cx="4123944" cy="24688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</a:rPr>
              <a:t>Class Activities</a:t>
            </a:r>
            <a:endParaRPr lang="en-US" sz="1500" dirty="0"/>
          </a:p>
        </p:txBody>
      </p:sp>
      <p:sp>
        <p:nvSpPr>
          <p:cNvPr id="22" name="Text 19"/>
          <p:cNvSpPr/>
          <p:nvPr/>
        </p:nvSpPr>
        <p:spPr>
          <a:xfrm>
            <a:off x="2606040" y="2624328"/>
            <a:ext cx="4023360" cy="1645920"/>
          </a:xfrm>
          <a:prstGeom prst="rect">
            <a:avLst/>
          </a:prstGeom>
          <a:noFill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1130" dirty="0">
                <a:solidFill>
                  <a:srgbClr val="2A2A2A"/>
                </a:solidFill>
              </a:rPr>
              <a:t>Use a decision matrix</a:t>
            </a:r>
            <a:endParaRPr lang="en-US" sz="1130" dirty="0"/>
          </a:p>
          <a:p>
            <a:r>
              <a:rPr lang="en-US" sz="1130" dirty="0">
                <a:solidFill>
                  <a:srgbClr val="2A2A2A"/>
                </a:solidFill>
              </a:rPr>
              <a:t>Compare ideas with criteria</a:t>
            </a:r>
            <a:endParaRPr lang="en-US" sz="1130" dirty="0"/>
          </a:p>
          <a:p>
            <a:r>
              <a:rPr lang="en-US" sz="1130" dirty="0">
                <a:solidFill>
                  <a:srgbClr val="2A2A2A"/>
                </a:solidFill>
              </a:rPr>
              <a:t>Discuss limits and risks</a:t>
            </a:r>
            <a:endParaRPr lang="en-US" sz="1130" dirty="0"/>
          </a:p>
          <a:p>
            <a:r>
              <a:rPr lang="en-US" sz="1130" dirty="0">
                <a:solidFill>
                  <a:srgbClr val="2A2A2A"/>
                </a:solidFill>
              </a:rPr>
              <a:t>Choose one final concept</a:t>
            </a:r>
            <a:endParaRPr lang="en-US" sz="1130" dirty="0"/>
          </a:p>
        </p:txBody>
      </p:sp>
      <p:sp>
        <p:nvSpPr>
          <p:cNvPr id="23" name="Shape 20"/>
          <p:cNvSpPr/>
          <p:nvPr/>
        </p:nvSpPr>
        <p:spPr>
          <a:xfrm>
            <a:off x="7086600" y="2121408"/>
            <a:ext cx="4709160" cy="2286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7287768" y="2258568"/>
            <a:ext cx="4306824" cy="24688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</a:rPr>
              <a:t>Team Deliverables</a:t>
            </a:r>
            <a:endParaRPr lang="en-US" sz="1500" dirty="0"/>
          </a:p>
        </p:txBody>
      </p:sp>
      <p:sp>
        <p:nvSpPr>
          <p:cNvPr id="25" name="Text 22"/>
          <p:cNvSpPr/>
          <p:nvPr/>
        </p:nvSpPr>
        <p:spPr>
          <a:xfrm>
            <a:off x="7360920" y="2624328"/>
            <a:ext cx="4206240" cy="1645920"/>
          </a:xfrm>
          <a:prstGeom prst="rect">
            <a:avLst/>
          </a:prstGeom>
          <a:noFill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1130" dirty="0">
                <a:solidFill>
                  <a:srgbClr val="2A2A2A"/>
                </a:solidFill>
              </a:rPr>
              <a:t>Decision matrix</a:t>
            </a:r>
            <a:endParaRPr lang="en-US" sz="1130" dirty="0"/>
          </a:p>
          <a:p>
            <a:r>
              <a:rPr lang="en-US" sz="1130" dirty="0">
                <a:solidFill>
                  <a:srgbClr val="2A2A2A"/>
                </a:solidFill>
              </a:rPr>
              <a:t>Chosen design</a:t>
            </a:r>
            <a:endParaRPr lang="en-US" sz="1130" dirty="0"/>
          </a:p>
          <a:p>
            <a:r>
              <a:rPr lang="en-US" sz="1130" dirty="0">
                <a:solidFill>
                  <a:srgbClr val="2A2A2A"/>
                </a:solidFill>
              </a:rPr>
              <a:t>Reason for choice</a:t>
            </a:r>
            <a:endParaRPr lang="en-US" sz="1130" dirty="0"/>
          </a:p>
          <a:p>
            <a:r>
              <a:rPr lang="en-US" sz="1130" dirty="0">
                <a:solidFill>
                  <a:srgbClr val="2A2A2A"/>
                </a:solidFill>
              </a:rPr>
              <a:t>Final concept sketch</a:t>
            </a:r>
            <a:endParaRPr lang="en-US" sz="1130" dirty="0"/>
          </a:p>
        </p:txBody>
      </p:sp>
      <p:sp>
        <p:nvSpPr>
          <p:cNvPr id="26" name="Shape 23"/>
          <p:cNvSpPr/>
          <p:nvPr/>
        </p:nvSpPr>
        <p:spPr>
          <a:xfrm>
            <a:off x="2331720" y="4681728"/>
            <a:ext cx="4526280" cy="1325880"/>
          </a:xfrm>
          <a:prstGeom prst="roundRect">
            <a:avLst>
              <a:gd name="adj" fmla="val 5517"/>
            </a:avLst>
          </a:prstGeom>
          <a:solidFill>
            <a:srgbClr val="17171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2542032" y="4818888"/>
            <a:ext cx="1371600" cy="1828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D22630"/>
                </a:solidFill>
              </a:rPr>
              <a:t>TEACHER MOVE</a:t>
            </a:r>
            <a:endParaRPr lang="en-US" sz="850" dirty="0"/>
          </a:p>
        </p:txBody>
      </p:sp>
      <p:sp>
        <p:nvSpPr>
          <p:cNvPr id="28" name="Text 25"/>
          <p:cNvSpPr/>
          <p:nvPr/>
        </p:nvSpPr>
        <p:spPr>
          <a:xfrm>
            <a:off x="2542032" y="5102352"/>
            <a:ext cx="4069080" cy="6400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Remind teams: best does not mean most complicated.</a:t>
            </a:r>
            <a:endParaRPr lang="en-US" sz="1300" dirty="0"/>
          </a:p>
        </p:txBody>
      </p:sp>
      <p:sp>
        <p:nvSpPr>
          <p:cNvPr id="29" name="Shape 26"/>
          <p:cNvSpPr/>
          <p:nvPr/>
        </p:nvSpPr>
        <p:spPr>
          <a:xfrm>
            <a:off x="7086600" y="4681728"/>
            <a:ext cx="4709160" cy="1325880"/>
          </a:xfrm>
          <a:prstGeom prst="roundRect">
            <a:avLst>
              <a:gd name="adj" fmla="val 5517"/>
            </a:avLst>
          </a:prstGeom>
          <a:solidFill>
            <a:srgbClr val="FFF2F2"/>
          </a:solidFill>
          <a:ln w="12700">
            <a:solidFill>
              <a:srgbClr val="F0C6C6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7296912" y="4818888"/>
            <a:ext cx="1463040" cy="1828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D22630"/>
                </a:solidFill>
              </a:rPr>
              <a:t>EXIT REFLECTION</a:t>
            </a:r>
            <a:endParaRPr lang="en-US" sz="850" dirty="0"/>
          </a:p>
        </p:txBody>
      </p:sp>
      <p:sp>
        <p:nvSpPr>
          <p:cNvPr id="31" name="Text 28"/>
          <p:cNvSpPr/>
          <p:nvPr/>
        </p:nvSpPr>
        <p:spPr>
          <a:xfrm>
            <a:off x="7296912" y="5084064"/>
            <a:ext cx="4251960" cy="51206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71717"/>
                </a:solidFill>
              </a:rPr>
              <a:t>What did we finish? What problem did we meet? What is our next step?</a:t>
            </a:r>
            <a:endParaRPr lang="en-US" sz="1350" dirty="0"/>
          </a:p>
        </p:txBody>
      </p:sp>
      <p:sp>
        <p:nvSpPr>
          <p:cNvPr id="32" name="Text 29"/>
          <p:cNvSpPr/>
          <p:nvPr/>
        </p:nvSpPr>
        <p:spPr>
          <a:xfrm>
            <a:off x="7296912" y="5669280"/>
            <a:ext cx="4251960" cy="1828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5B5B"/>
                </a:solidFill>
              </a:rPr>
              <a:t>Update: group reflection + individual work log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71717"/>
          </a:solidFill>
          <a:ln w="12700">
            <a:solidFill>
              <a:srgbClr val="171717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965960" y="0"/>
            <a:ext cx="137160" cy="868680"/>
          </a:xfrm>
          <a:prstGeom prst="rect">
            <a:avLst/>
          </a:prstGeom>
          <a:solidFill>
            <a:srgbClr val="D2263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pic>
        <p:nvPicPr>
          <p:cNvPr id="4" name="Image 0" descr="/mnt/data/LOGO(1)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6656" y="146304"/>
            <a:ext cx="704088" cy="57607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331720" y="192024"/>
            <a:ext cx="8686800" cy="31089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Meeting 6: Plan Before Building</a:t>
            </a:r>
            <a:endParaRPr lang="en-US" sz="2100" dirty="0"/>
          </a:p>
        </p:txBody>
      </p:sp>
      <p:sp>
        <p:nvSpPr>
          <p:cNvPr id="6" name="Text 3"/>
          <p:cNvSpPr/>
          <p:nvPr/>
        </p:nvSpPr>
        <p:spPr>
          <a:xfrm>
            <a:off x="2350008" y="539496"/>
            <a:ext cx="8138160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50" dirty="0">
                <a:solidFill>
                  <a:srgbClr val="D8D8D8"/>
                </a:solidFill>
              </a:rPr>
              <a:t>Engineering Plan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71717"/>
          </a:solidFill>
          <a:ln w="12700">
            <a:solidFill>
              <a:srgbClr val="171717">
                <a:alpha val="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20040" y="6624828"/>
            <a:ext cx="713232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FFFFFF"/>
                </a:solidFill>
              </a:rPr>
              <a:t>MENAUL SCHOOL  |  Future Makers Innovation Challenge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11567160" y="6624828"/>
            <a:ext cx="32004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FFFFFF"/>
                </a:solidFill>
              </a:rPr>
              <a:t>13</a:t>
            </a:r>
            <a:endParaRPr lang="en-US" sz="750" dirty="0"/>
          </a:p>
        </p:txBody>
      </p:sp>
      <p:sp>
        <p:nvSpPr>
          <p:cNvPr id="10" name="Shape 7"/>
          <p:cNvSpPr/>
          <p:nvPr/>
        </p:nvSpPr>
        <p:spPr>
          <a:xfrm>
            <a:off x="0" y="868680"/>
            <a:ext cx="1965960" cy="5696712"/>
          </a:xfrm>
          <a:prstGeom prst="rect">
            <a:avLst/>
          </a:prstGeom>
          <a:solidFill>
            <a:srgbClr val="7F5FB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201168" y="1143000"/>
            <a:ext cx="1536192" cy="12344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800" b="1" dirty="0">
                <a:solidFill>
                  <a:srgbClr val="FFFFFF"/>
                </a:solidFill>
              </a:rPr>
              <a:t>6</a:t>
            </a:r>
            <a:endParaRPr lang="en-US" sz="5800" dirty="0"/>
          </a:p>
        </p:txBody>
      </p:sp>
      <p:sp>
        <p:nvSpPr>
          <p:cNvPr id="12" name="Text 9"/>
          <p:cNvSpPr/>
          <p:nvPr/>
        </p:nvSpPr>
        <p:spPr>
          <a:xfrm>
            <a:off x="429768" y="2523744"/>
            <a:ext cx="1097280" cy="65836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300" dirty="0">
                <a:solidFill>
                  <a:srgbClr val="FFFFFF"/>
                </a:solidFill>
                <a:latin typeface="Segoe UI Emoji" panose="020B0502040204020203" pitchFamily="34" charset="0"/>
                <a:ea typeface="Segoe UI Emoji" panose="020B0502040204020203" pitchFamily="34" charset="-122"/>
                <a:cs typeface="Segoe UI Emoji" panose="020B0502040204020203" pitchFamily="34" charset="-120"/>
              </a:rPr>
              <a:t>📐</a:t>
            </a:r>
            <a:endParaRPr lang="en-US" sz="3300" dirty="0"/>
          </a:p>
        </p:txBody>
      </p:sp>
      <p:sp>
        <p:nvSpPr>
          <p:cNvPr id="13" name="Text 10"/>
          <p:cNvSpPr/>
          <p:nvPr/>
        </p:nvSpPr>
        <p:spPr>
          <a:xfrm>
            <a:off x="164592" y="3328416"/>
            <a:ext cx="1645920" cy="29260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ENGINEERING PLAN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402336" y="3703320"/>
            <a:ext cx="1143000" cy="0"/>
          </a:xfrm>
          <a:prstGeom prst="line">
            <a:avLst/>
          </a:prstGeom>
          <a:noFill/>
          <a:ln w="25400">
            <a:solidFill>
              <a:srgbClr val="FFFFFF">
                <a:alpha val="8000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228600" y="3877056"/>
            <a:ext cx="1508760" cy="23774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</a:rPr>
              <a:t>90 minutes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228600" y="5074920"/>
            <a:ext cx="1508760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</a:rPr>
              <a:t>Team evidence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</a:rPr>
              <a:t>+ reflection</a:t>
            </a:r>
            <a:endParaRPr lang="en-US" sz="1000" dirty="0"/>
          </a:p>
        </p:txBody>
      </p:sp>
      <p:sp>
        <p:nvSpPr>
          <p:cNvPr id="17" name="Shape 14"/>
          <p:cNvSpPr/>
          <p:nvPr/>
        </p:nvSpPr>
        <p:spPr>
          <a:xfrm>
            <a:off x="2331720" y="1143000"/>
            <a:ext cx="9464040" cy="731520"/>
          </a:xfrm>
          <a:prstGeom prst="roundRect">
            <a:avLst>
              <a:gd name="adj" fmla="val 10000"/>
            </a:avLst>
          </a:prstGeom>
          <a:solidFill>
            <a:srgbClr val="F2F3F5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2560320" y="1271016"/>
            <a:ext cx="1508760" cy="20116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7F5FBF"/>
                </a:solidFill>
              </a:rPr>
              <a:t>TODAY’S GOAL</a:t>
            </a:r>
            <a:endParaRPr lang="en-US" sz="900" dirty="0"/>
          </a:p>
        </p:txBody>
      </p:sp>
      <p:sp>
        <p:nvSpPr>
          <p:cNvPr id="19" name="Text 16"/>
          <p:cNvSpPr/>
          <p:nvPr/>
        </p:nvSpPr>
        <p:spPr>
          <a:xfrm>
            <a:off x="4343400" y="1197864"/>
            <a:ext cx="713232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</a:rPr>
              <a:t>Prepare drawings, materials, safety rules and task responsibilities.</a:t>
            </a:r>
            <a:endParaRPr lang="en-US" sz="1500" dirty="0"/>
          </a:p>
        </p:txBody>
      </p:sp>
      <p:sp>
        <p:nvSpPr>
          <p:cNvPr id="20" name="Shape 17"/>
          <p:cNvSpPr/>
          <p:nvPr/>
        </p:nvSpPr>
        <p:spPr>
          <a:xfrm>
            <a:off x="2331720" y="2121408"/>
            <a:ext cx="4526280" cy="2286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2532888" y="2258568"/>
            <a:ext cx="4123944" cy="24688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</a:rPr>
              <a:t>Class Activities</a:t>
            </a:r>
            <a:endParaRPr lang="en-US" sz="1500" dirty="0"/>
          </a:p>
        </p:txBody>
      </p:sp>
      <p:sp>
        <p:nvSpPr>
          <p:cNvPr id="22" name="Text 19"/>
          <p:cNvSpPr/>
          <p:nvPr/>
        </p:nvSpPr>
        <p:spPr>
          <a:xfrm>
            <a:off x="2606040" y="2624328"/>
            <a:ext cx="4023360" cy="1645920"/>
          </a:xfrm>
          <a:prstGeom prst="rect">
            <a:avLst/>
          </a:prstGeom>
          <a:noFill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1130" dirty="0">
                <a:solidFill>
                  <a:srgbClr val="2A2A2A"/>
                </a:solidFill>
              </a:rPr>
              <a:t>Create detailed design sketch</a:t>
            </a:r>
            <a:endParaRPr lang="en-US" sz="1130" dirty="0"/>
          </a:p>
          <a:p>
            <a:r>
              <a:rPr lang="en-US" sz="1130" dirty="0">
                <a:solidFill>
                  <a:srgbClr val="2A2A2A"/>
                </a:solidFill>
              </a:rPr>
              <a:t>Make materials list</a:t>
            </a:r>
            <a:endParaRPr lang="en-US" sz="1130" dirty="0"/>
          </a:p>
          <a:p>
            <a:r>
              <a:rPr lang="en-US" sz="1130" dirty="0">
                <a:solidFill>
                  <a:srgbClr val="2A2A2A"/>
                </a:solidFill>
              </a:rPr>
              <a:t>Plan build sequence</a:t>
            </a:r>
            <a:endParaRPr lang="en-US" sz="1130" dirty="0"/>
          </a:p>
          <a:p>
            <a:r>
              <a:rPr lang="en-US" sz="1130" dirty="0">
                <a:solidFill>
                  <a:srgbClr val="2A2A2A"/>
                </a:solidFill>
              </a:rPr>
              <a:t>Complete safety checklist</a:t>
            </a:r>
            <a:endParaRPr lang="en-US" sz="1130" dirty="0"/>
          </a:p>
        </p:txBody>
      </p:sp>
      <p:sp>
        <p:nvSpPr>
          <p:cNvPr id="23" name="Shape 20"/>
          <p:cNvSpPr/>
          <p:nvPr/>
        </p:nvSpPr>
        <p:spPr>
          <a:xfrm>
            <a:off x="7086600" y="2121408"/>
            <a:ext cx="4709160" cy="2286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7287768" y="2258568"/>
            <a:ext cx="4306824" cy="24688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</a:rPr>
              <a:t>Team Deliverables</a:t>
            </a:r>
            <a:endParaRPr lang="en-US" sz="1500" dirty="0"/>
          </a:p>
        </p:txBody>
      </p:sp>
      <p:sp>
        <p:nvSpPr>
          <p:cNvPr id="25" name="Text 22"/>
          <p:cNvSpPr/>
          <p:nvPr/>
        </p:nvSpPr>
        <p:spPr>
          <a:xfrm>
            <a:off x="7360920" y="2624328"/>
            <a:ext cx="4206240" cy="1645920"/>
          </a:xfrm>
          <a:prstGeom prst="rect">
            <a:avLst/>
          </a:prstGeom>
          <a:noFill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1130" dirty="0">
                <a:solidFill>
                  <a:srgbClr val="2A2A2A"/>
                </a:solidFill>
              </a:rPr>
              <a:t>Engineering plan</a:t>
            </a:r>
            <a:endParaRPr lang="en-US" sz="1130" dirty="0"/>
          </a:p>
          <a:p>
            <a:r>
              <a:rPr lang="en-US" sz="1130" dirty="0">
                <a:solidFill>
                  <a:srgbClr val="2A2A2A"/>
                </a:solidFill>
              </a:rPr>
              <a:t>Bill of Materials</a:t>
            </a:r>
            <a:endParaRPr lang="en-US" sz="1130" dirty="0"/>
          </a:p>
          <a:p>
            <a:r>
              <a:rPr lang="en-US" sz="1130" dirty="0">
                <a:solidFill>
                  <a:srgbClr val="2A2A2A"/>
                </a:solidFill>
              </a:rPr>
              <a:t>Safety plan</a:t>
            </a:r>
            <a:endParaRPr lang="en-US" sz="1130" dirty="0"/>
          </a:p>
          <a:p>
            <a:r>
              <a:rPr lang="en-US" sz="1130" dirty="0">
                <a:solidFill>
                  <a:srgbClr val="2A2A2A"/>
                </a:solidFill>
              </a:rPr>
              <a:t>Task division</a:t>
            </a:r>
            <a:endParaRPr lang="en-US" sz="1130" dirty="0"/>
          </a:p>
        </p:txBody>
      </p:sp>
      <p:sp>
        <p:nvSpPr>
          <p:cNvPr id="26" name="Shape 23"/>
          <p:cNvSpPr/>
          <p:nvPr/>
        </p:nvSpPr>
        <p:spPr>
          <a:xfrm>
            <a:off x="2331720" y="4681728"/>
            <a:ext cx="4526280" cy="1325880"/>
          </a:xfrm>
          <a:prstGeom prst="roundRect">
            <a:avLst>
              <a:gd name="adj" fmla="val 5517"/>
            </a:avLst>
          </a:prstGeom>
          <a:solidFill>
            <a:srgbClr val="17171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2542032" y="4818888"/>
            <a:ext cx="1371600" cy="1828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D22630"/>
                </a:solidFill>
              </a:rPr>
              <a:t>TEACHER MOVE</a:t>
            </a:r>
            <a:endParaRPr lang="en-US" sz="850" dirty="0"/>
          </a:p>
        </p:txBody>
      </p:sp>
      <p:sp>
        <p:nvSpPr>
          <p:cNvPr id="28" name="Text 25"/>
          <p:cNvSpPr/>
          <p:nvPr/>
        </p:nvSpPr>
        <p:spPr>
          <a:xfrm>
            <a:off x="2542032" y="5102352"/>
            <a:ext cx="4069080" cy="6400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Do a safety mini-briefing before any tool use.</a:t>
            </a:r>
            <a:endParaRPr lang="en-US" sz="1300" dirty="0"/>
          </a:p>
        </p:txBody>
      </p:sp>
      <p:sp>
        <p:nvSpPr>
          <p:cNvPr id="29" name="Shape 26"/>
          <p:cNvSpPr/>
          <p:nvPr/>
        </p:nvSpPr>
        <p:spPr>
          <a:xfrm>
            <a:off x="7086600" y="4681728"/>
            <a:ext cx="4709160" cy="1325880"/>
          </a:xfrm>
          <a:prstGeom prst="roundRect">
            <a:avLst>
              <a:gd name="adj" fmla="val 5517"/>
            </a:avLst>
          </a:prstGeom>
          <a:solidFill>
            <a:srgbClr val="FFF2F2"/>
          </a:solidFill>
          <a:ln w="12700">
            <a:solidFill>
              <a:srgbClr val="F0C6C6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7296912" y="4818888"/>
            <a:ext cx="1463040" cy="1828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D22630"/>
                </a:solidFill>
              </a:rPr>
              <a:t>EXIT REFLECTION</a:t>
            </a:r>
            <a:endParaRPr lang="en-US" sz="850" dirty="0"/>
          </a:p>
        </p:txBody>
      </p:sp>
      <p:sp>
        <p:nvSpPr>
          <p:cNvPr id="31" name="Text 28"/>
          <p:cNvSpPr/>
          <p:nvPr/>
        </p:nvSpPr>
        <p:spPr>
          <a:xfrm>
            <a:off x="7296912" y="5084064"/>
            <a:ext cx="4251960" cy="51206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71717"/>
                </a:solidFill>
              </a:rPr>
              <a:t>What did we finish? What problem did we meet? What is our next step?</a:t>
            </a:r>
            <a:endParaRPr lang="en-US" sz="1350" dirty="0"/>
          </a:p>
        </p:txBody>
      </p:sp>
      <p:sp>
        <p:nvSpPr>
          <p:cNvPr id="32" name="Text 29"/>
          <p:cNvSpPr/>
          <p:nvPr/>
        </p:nvSpPr>
        <p:spPr>
          <a:xfrm>
            <a:off x="7296912" y="5669280"/>
            <a:ext cx="4251960" cy="1828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5B5B"/>
                </a:solidFill>
              </a:rPr>
              <a:t>Update: group reflection + individual work log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71717"/>
          </a:solidFill>
          <a:ln w="12700">
            <a:solidFill>
              <a:srgbClr val="171717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965960" y="0"/>
            <a:ext cx="137160" cy="868680"/>
          </a:xfrm>
          <a:prstGeom prst="rect">
            <a:avLst/>
          </a:prstGeom>
          <a:solidFill>
            <a:srgbClr val="D2263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pic>
        <p:nvPicPr>
          <p:cNvPr id="4" name="Image 0" descr="/mnt/data/LOGO(1)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6656" y="146304"/>
            <a:ext cx="704088" cy="57607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331720" y="192024"/>
            <a:ext cx="8686800" cy="31089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Meeting 7: Build Prototype 1</a:t>
            </a:r>
            <a:endParaRPr lang="en-US" sz="2100" dirty="0"/>
          </a:p>
        </p:txBody>
      </p:sp>
      <p:sp>
        <p:nvSpPr>
          <p:cNvPr id="6" name="Text 3"/>
          <p:cNvSpPr/>
          <p:nvPr/>
        </p:nvSpPr>
        <p:spPr>
          <a:xfrm>
            <a:off x="2350008" y="539496"/>
            <a:ext cx="8138160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50" dirty="0">
                <a:solidFill>
                  <a:srgbClr val="D8D8D8"/>
                </a:solidFill>
              </a:rPr>
              <a:t>Prototype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71717"/>
          </a:solidFill>
          <a:ln w="12700">
            <a:solidFill>
              <a:srgbClr val="171717">
                <a:alpha val="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20040" y="6624828"/>
            <a:ext cx="713232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FFFFFF"/>
                </a:solidFill>
              </a:rPr>
              <a:t>MENAUL SCHOOL  |  Future Makers Innovation Challenge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11567160" y="6624828"/>
            <a:ext cx="32004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FFFFFF"/>
                </a:solidFill>
              </a:rPr>
              <a:t>14</a:t>
            </a:r>
            <a:endParaRPr lang="en-US" sz="750" dirty="0"/>
          </a:p>
        </p:txBody>
      </p:sp>
      <p:sp>
        <p:nvSpPr>
          <p:cNvPr id="10" name="Shape 7"/>
          <p:cNvSpPr/>
          <p:nvPr/>
        </p:nvSpPr>
        <p:spPr>
          <a:xfrm>
            <a:off x="0" y="868680"/>
            <a:ext cx="1965960" cy="5696712"/>
          </a:xfrm>
          <a:prstGeom prst="rect">
            <a:avLst/>
          </a:prstGeom>
          <a:solidFill>
            <a:srgbClr val="D2263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201168" y="1143000"/>
            <a:ext cx="1536192" cy="12344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800" b="1" dirty="0">
                <a:solidFill>
                  <a:srgbClr val="FFFFFF"/>
                </a:solidFill>
              </a:rPr>
              <a:t>7</a:t>
            </a:r>
            <a:endParaRPr lang="en-US" sz="5800" dirty="0"/>
          </a:p>
        </p:txBody>
      </p:sp>
      <p:sp>
        <p:nvSpPr>
          <p:cNvPr id="12" name="Text 9"/>
          <p:cNvSpPr/>
          <p:nvPr/>
        </p:nvSpPr>
        <p:spPr>
          <a:xfrm>
            <a:off x="429768" y="2523744"/>
            <a:ext cx="1097280" cy="65836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300" dirty="0">
                <a:solidFill>
                  <a:srgbClr val="FFFFFF"/>
                </a:solidFill>
                <a:latin typeface="Segoe UI Emoji" panose="020B0502040204020203" pitchFamily="34" charset="0"/>
                <a:ea typeface="Segoe UI Emoji" panose="020B0502040204020203" pitchFamily="34" charset="-122"/>
                <a:cs typeface="Segoe UI Emoji" panose="020B0502040204020203" pitchFamily="34" charset="-120"/>
              </a:rPr>
              <a:t>🛠️</a:t>
            </a:r>
            <a:endParaRPr lang="en-US" sz="3300" dirty="0"/>
          </a:p>
        </p:txBody>
      </p:sp>
      <p:sp>
        <p:nvSpPr>
          <p:cNvPr id="13" name="Text 10"/>
          <p:cNvSpPr/>
          <p:nvPr/>
        </p:nvSpPr>
        <p:spPr>
          <a:xfrm>
            <a:off x="164592" y="3328416"/>
            <a:ext cx="1645920" cy="29260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PROTOTYPE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402336" y="3703320"/>
            <a:ext cx="1143000" cy="0"/>
          </a:xfrm>
          <a:prstGeom prst="line">
            <a:avLst/>
          </a:prstGeom>
          <a:noFill/>
          <a:ln w="25400">
            <a:solidFill>
              <a:srgbClr val="FFFFFF">
                <a:alpha val="8000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228600" y="3877056"/>
            <a:ext cx="1508760" cy="23774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</a:rPr>
              <a:t>90 minutes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228600" y="5074920"/>
            <a:ext cx="1508760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</a:rPr>
              <a:t>Team evidence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</a:rPr>
              <a:t>+ reflection</a:t>
            </a:r>
            <a:endParaRPr lang="en-US" sz="1000" dirty="0"/>
          </a:p>
        </p:txBody>
      </p:sp>
      <p:sp>
        <p:nvSpPr>
          <p:cNvPr id="17" name="Shape 14"/>
          <p:cNvSpPr/>
          <p:nvPr/>
        </p:nvSpPr>
        <p:spPr>
          <a:xfrm>
            <a:off x="2331720" y="1143000"/>
            <a:ext cx="9464040" cy="731520"/>
          </a:xfrm>
          <a:prstGeom prst="roundRect">
            <a:avLst>
              <a:gd name="adj" fmla="val 10000"/>
            </a:avLst>
          </a:prstGeom>
          <a:solidFill>
            <a:srgbClr val="F2F3F5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2560320" y="1271016"/>
            <a:ext cx="1508760" cy="20116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D22630"/>
                </a:solidFill>
              </a:rPr>
              <a:t>TODAY’S GOAL</a:t>
            </a:r>
            <a:endParaRPr lang="en-US" sz="900" dirty="0"/>
          </a:p>
        </p:txBody>
      </p:sp>
      <p:sp>
        <p:nvSpPr>
          <p:cNvPr id="19" name="Text 16"/>
          <p:cNvSpPr/>
          <p:nvPr/>
        </p:nvSpPr>
        <p:spPr>
          <a:xfrm>
            <a:off x="4343400" y="1197864"/>
            <a:ext cx="713232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</a:rPr>
              <a:t>Start building the first version of the working model.</a:t>
            </a:r>
            <a:endParaRPr lang="en-US" sz="1500" dirty="0"/>
          </a:p>
        </p:txBody>
      </p:sp>
      <p:sp>
        <p:nvSpPr>
          <p:cNvPr id="20" name="Shape 17"/>
          <p:cNvSpPr/>
          <p:nvPr/>
        </p:nvSpPr>
        <p:spPr>
          <a:xfrm>
            <a:off x="2331720" y="2121408"/>
            <a:ext cx="4526280" cy="2286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2532888" y="2258568"/>
            <a:ext cx="4123944" cy="24688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</a:rPr>
              <a:t>Class Activities</a:t>
            </a:r>
            <a:endParaRPr lang="en-US" sz="1500" dirty="0"/>
          </a:p>
        </p:txBody>
      </p:sp>
      <p:sp>
        <p:nvSpPr>
          <p:cNvPr id="22" name="Text 19"/>
          <p:cNvSpPr/>
          <p:nvPr/>
        </p:nvSpPr>
        <p:spPr>
          <a:xfrm>
            <a:off x="2606040" y="2624328"/>
            <a:ext cx="4023360" cy="1645920"/>
          </a:xfrm>
          <a:prstGeom prst="rect">
            <a:avLst/>
          </a:prstGeom>
          <a:noFill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1130" dirty="0">
                <a:solidFill>
                  <a:srgbClr val="2A2A2A"/>
                </a:solidFill>
              </a:rPr>
              <a:t>Set up materials</a:t>
            </a:r>
            <a:endParaRPr lang="en-US" sz="1130" dirty="0"/>
          </a:p>
          <a:p>
            <a:r>
              <a:rPr lang="en-US" sz="1130" dirty="0">
                <a:solidFill>
                  <a:srgbClr val="2A2A2A"/>
                </a:solidFill>
              </a:rPr>
              <a:t>Begin construction</a:t>
            </a:r>
            <a:endParaRPr lang="en-US" sz="1130" dirty="0"/>
          </a:p>
          <a:p>
            <a:r>
              <a:rPr lang="en-US" sz="1130" dirty="0">
                <a:solidFill>
                  <a:srgbClr val="2A2A2A"/>
                </a:solidFill>
              </a:rPr>
              <a:t>Measure and assemble carefully</a:t>
            </a:r>
            <a:endParaRPr lang="en-US" sz="1130" dirty="0"/>
          </a:p>
          <a:p>
            <a:r>
              <a:rPr lang="en-US" sz="1130" dirty="0">
                <a:solidFill>
                  <a:srgbClr val="2A2A2A"/>
                </a:solidFill>
              </a:rPr>
              <a:t>Photograph progress</a:t>
            </a:r>
            <a:endParaRPr lang="en-US" sz="1130" dirty="0"/>
          </a:p>
        </p:txBody>
      </p:sp>
      <p:sp>
        <p:nvSpPr>
          <p:cNvPr id="23" name="Shape 20"/>
          <p:cNvSpPr/>
          <p:nvPr/>
        </p:nvSpPr>
        <p:spPr>
          <a:xfrm>
            <a:off x="7086600" y="2121408"/>
            <a:ext cx="4709160" cy="2286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7287768" y="2258568"/>
            <a:ext cx="4306824" cy="24688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</a:rPr>
              <a:t>Team Deliverables</a:t>
            </a:r>
            <a:endParaRPr lang="en-US" sz="1500" dirty="0"/>
          </a:p>
        </p:txBody>
      </p:sp>
      <p:sp>
        <p:nvSpPr>
          <p:cNvPr id="25" name="Text 22"/>
          <p:cNvSpPr/>
          <p:nvPr/>
        </p:nvSpPr>
        <p:spPr>
          <a:xfrm>
            <a:off x="7360920" y="2624328"/>
            <a:ext cx="4206240" cy="1645920"/>
          </a:xfrm>
          <a:prstGeom prst="rect">
            <a:avLst/>
          </a:prstGeom>
          <a:noFill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1130" dirty="0">
                <a:solidFill>
                  <a:srgbClr val="2A2A2A"/>
                </a:solidFill>
              </a:rPr>
              <a:t>Prototype progress</a:t>
            </a:r>
            <a:endParaRPr lang="en-US" sz="1130" dirty="0"/>
          </a:p>
          <a:p>
            <a:r>
              <a:rPr lang="en-US" sz="1130" dirty="0">
                <a:solidFill>
                  <a:srgbClr val="2A2A2A"/>
                </a:solidFill>
              </a:rPr>
              <a:t>Construction photos</a:t>
            </a:r>
            <a:endParaRPr lang="en-US" sz="1130" dirty="0"/>
          </a:p>
          <a:p>
            <a:r>
              <a:rPr lang="en-US" sz="1130" dirty="0">
                <a:solidFill>
                  <a:srgbClr val="2A2A2A"/>
                </a:solidFill>
              </a:rPr>
              <a:t>Problem notes</a:t>
            </a:r>
            <a:endParaRPr lang="en-US" sz="1130" dirty="0"/>
          </a:p>
          <a:p>
            <a:r>
              <a:rPr lang="en-US" sz="1130" dirty="0">
                <a:solidFill>
                  <a:srgbClr val="2A2A2A"/>
                </a:solidFill>
              </a:rPr>
              <a:t>Updated portfolio</a:t>
            </a:r>
            <a:endParaRPr lang="en-US" sz="1130" dirty="0"/>
          </a:p>
        </p:txBody>
      </p:sp>
      <p:sp>
        <p:nvSpPr>
          <p:cNvPr id="26" name="Shape 23"/>
          <p:cNvSpPr/>
          <p:nvPr/>
        </p:nvSpPr>
        <p:spPr>
          <a:xfrm>
            <a:off x="2331720" y="4681728"/>
            <a:ext cx="4526280" cy="1325880"/>
          </a:xfrm>
          <a:prstGeom prst="roundRect">
            <a:avLst>
              <a:gd name="adj" fmla="val 5517"/>
            </a:avLst>
          </a:prstGeom>
          <a:solidFill>
            <a:srgbClr val="17171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2542032" y="4818888"/>
            <a:ext cx="1371600" cy="1828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D22630"/>
                </a:solidFill>
              </a:rPr>
              <a:t>TEACHER MOVE</a:t>
            </a:r>
            <a:endParaRPr lang="en-US" sz="850" dirty="0"/>
          </a:p>
        </p:txBody>
      </p:sp>
      <p:sp>
        <p:nvSpPr>
          <p:cNvPr id="28" name="Text 25"/>
          <p:cNvSpPr/>
          <p:nvPr/>
        </p:nvSpPr>
        <p:spPr>
          <a:xfrm>
            <a:off x="2542032" y="5102352"/>
            <a:ext cx="4069080" cy="6400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Coach teams to build safely and record evidence as they work.</a:t>
            </a:r>
            <a:endParaRPr lang="en-US" sz="1300" dirty="0"/>
          </a:p>
        </p:txBody>
      </p:sp>
      <p:sp>
        <p:nvSpPr>
          <p:cNvPr id="29" name="Shape 26"/>
          <p:cNvSpPr/>
          <p:nvPr/>
        </p:nvSpPr>
        <p:spPr>
          <a:xfrm>
            <a:off x="7086600" y="4681728"/>
            <a:ext cx="4709160" cy="1325880"/>
          </a:xfrm>
          <a:prstGeom prst="roundRect">
            <a:avLst>
              <a:gd name="adj" fmla="val 5517"/>
            </a:avLst>
          </a:prstGeom>
          <a:solidFill>
            <a:srgbClr val="FFF2F2"/>
          </a:solidFill>
          <a:ln w="12700">
            <a:solidFill>
              <a:srgbClr val="F0C6C6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7296912" y="4818888"/>
            <a:ext cx="1463040" cy="1828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D22630"/>
                </a:solidFill>
              </a:rPr>
              <a:t>EXIT REFLECTION</a:t>
            </a:r>
            <a:endParaRPr lang="en-US" sz="850" dirty="0"/>
          </a:p>
        </p:txBody>
      </p:sp>
      <p:sp>
        <p:nvSpPr>
          <p:cNvPr id="31" name="Text 28"/>
          <p:cNvSpPr/>
          <p:nvPr/>
        </p:nvSpPr>
        <p:spPr>
          <a:xfrm>
            <a:off x="7296912" y="5084064"/>
            <a:ext cx="4251960" cy="51206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71717"/>
                </a:solidFill>
              </a:rPr>
              <a:t>What did we finish? What problem did we meet? What is our next step?</a:t>
            </a:r>
            <a:endParaRPr lang="en-US" sz="1350" dirty="0"/>
          </a:p>
        </p:txBody>
      </p:sp>
      <p:sp>
        <p:nvSpPr>
          <p:cNvPr id="32" name="Text 29"/>
          <p:cNvSpPr/>
          <p:nvPr/>
        </p:nvSpPr>
        <p:spPr>
          <a:xfrm>
            <a:off x="7296912" y="5669280"/>
            <a:ext cx="4251960" cy="1828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5B5B"/>
                </a:solidFill>
              </a:rPr>
              <a:t>Update: group reflection + individual work log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71717"/>
          </a:solidFill>
          <a:ln w="12700">
            <a:solidFill>
              <a:srgbClr val="171717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965960" y="0"/>
            <a:ext cx="137160" cy="868680"/>
          </a:xfrm>
          <a:prstGeom prst="rect">
            <a:avLst/>
          </a:prstGeom>
          <a:solidFill>
            <a:srgbClr val="D2263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pic>
        <p:nvPicPr>
          <p:cNvPr id="4" name="Image 0" descr="/mnt/data/LOGO(1)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6656" y="146304"/>
            <a:ext cx="704088" cy="57607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331720" y="192024"/>
            <a:ext cx="8686800" cy="31089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Meeting 8: Build and Check</a:t>
            </a:r>
            <a:endParaRPr lang="en-US" sz="2100" dirty="0"/>
          </a:p>
        </p:txBody>
      </p:sp>
      <p:sp>
        <p:nvSpPr>
          <p:cNvPr id="6" name="Text 3"/>
          <p:cNvSpPr/>
          <p:nvPr/>
        </p:nvSpPr>
        <p:spPr>
          <a:xfrm>
            <a:off x="2350008" y="539496"/>
            <a:ext cx="8138160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50" dirty="0">
                <a:solidFill>
                  <a:srgbClr val="D8D8D8"/>
                </a:solidFill>
              </a:rPr>
              <a:t>Prototype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71717"/>
          </a:solidFill>
          <a:ln w="12700">
            <a:solidFill>
              <a:srgbClr val="171717">
                <a:alpha val="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20040" y="6624828"/>
            <a:ext cx="713232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FFFFFF"/>
                </a:solidFill>
              </a:rPr>
              <a:t>MENAUL SCHOOL  |  Future Makers Innovation Challenge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11567160" y="6624828"/>
            <a:ext cx="32004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FFFFFF"/>
                </a:solidFill>
              </a:rPr>
              <a:t>15</a:t>
            </a:r>
            <a:endParaRPr lang="en-US" sz="750" dirty="0"/>
          </a:p>
        </p:txBody>
      </p:sp>
      <p:sp>
        <p:nvSpPr>
          <p:cNvPr id="10" name="Shape 7"/>
          <p:cNvSpPr/>
          <p:nvPr/>
        </p:nvSpPr>
        <p:spPr>
          <a:xfrm>
            <a:off x="0" y="868680"/>
            <a:ext cx="1965960" cy="5696712"/>
          </a:xfrm>
          <a:prstGeom prst="rect">
            <a:avLst/>
          </a:prstGeom>
          <a:solidFill>
            <a:srgbClr val="F28C2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201168" y="1143000"/>
            <a:ext cx="1536192" cy="12344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800" b="1" dirty="0">
                <a:solidFill>
                  <a:srgbClr val="FFFFFF"/>
                </a:solidFill>
              </a:rPr>
              <a:t>8</a:t>
            </a:r>
            <a:endParaRPr lang="en-US" sz="5800" dirty="0"/>
          </a:p>
        </p:txBody>
      </p:sp>
      <p:sp>
        <p:nvSpPr>
          <p:cNvPr id="12" name="Text 9"/>
          <p:cNvSpPr/>
          <p:nvPr/>
        </p:nvSpPr>
        <p:spPr>
          <a:xfrm>
            <a:off x="429768" y="2523744"/>
            <a:ext cx="1097280" cy="65836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300" dirty="0">
                <a:solidFill>
                  <a:srgbClr val="FFFFFF"/>
                </a:solidFill>
                <a:latin typeface="Segoe UI Emoji" panose="020B0502040204020203" pitchFamily="34" charset="0"/>
                <a:ea typeface="Segoe UI Emoji" panose="020B0502040204020203" pitchFamily="34" charset="-122"/>
                <a:cs typeface="Segoe UI Emoji" panose="020B0502040204020203" pitchFamily="34" charset="-120"/>
              </a:rPr>
              <a:t>🔧</a:t>
            </a:r>
            <a:endParaRPr lang="en-US" sz="3300" dirty="0"/>
          </a:p>
        </p:txBody>
      </p:sp>
      <p:sp>
        <p:nvSpPr>
          <p:cNvPr id="13" name="Text 10"/>
          <p:cNvSpPr/>
          <p:nvPr/>
        </p:nvSpPr>
        <p:spPr>
          <a:xfrm>
            <a:off x="164592" y="3328416"/>
            <a:ext cx="1645920" cy="29260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PROTOTYPE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402336" y="3703320"/>
            <a:ext cx="1143000" cy="0"/>
          </a:xfrm>
          <a:prstGeom prst="line">
            <a:avLst/>
          </a:prstGeom>
          <a:noFill/>
          <a:ln w="25400">
            <a:solidFill>
              <a:srgbClr val="FFFFFF">
                <a:alpha val="8000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228600" y="3877056"/>
            <a:ext cx="1508760" cy="23774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</a:rPr>
              <a:t>90 minutes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228600" y="5074920"/>
            <a:ext cx="1508760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</a:rPr>
              <a:t>Team evidence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</a:rPr>
              <a:t>+ reflection</a:t>
            </a:r>
            <a:endParaRPr lang="en-US" sz="1000" dirty="0"/>
          </a:p>
        </p:txBody>
      </p:sp>
      <p:sp>
        <p:nvSpPr>
          <p:cNvPr id="17" name="Shape 14"/>
          <p:cNvSpPr/>
          <p:nvPr/>
        </p:nvSpPr>
        <p:spPr>
          <a:xfrm>
            <a:off x="2331720" y="1143000"/>
            <a:ext cx="9464040" cy="731520"/>
          </a:xfrm>
          <a:prstGeom prst="roundRect">
            <a:avLst>
              <a:gd name="adj" fmla="val 10000"/>
            </a:avLst>
          </a:prstGeom>
          <a:solidFill>
            <a:srgbClr val="F2F3F5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2560320" y="1271016"/>
            <a:ext cx="1508760" cy="20116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F28C28"/>
                </a:solidFill>
              </a:rPr>
              <a:t>TODAY’S GOAL</a:t>
            </a:r>
            <a:endParaRPr lang="en-US" sz="900" dirty="0"/>
          </a:p>
        </p:txBody>
      </p:sp>
      <p:sp>
        <p:nvSpPr>
          <p:cNvPr id="19" name="Text 16"/>
          <p:cNvSpPr/>
          <p:nvPr/>
        </p:nvSpPr>
        <p:spPr>
          <a:xfrm>
            <a:off x="4343400" y="1197864"/>
            <a:ext cx="713232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</a:rPr>
              <a:t>Continue building and pause to check what is working and what needs changing.</a:t>
            </a:r>
            <a:endParaRPr lang="en-US" sz="1500" dirty="0"/>
          </a:p>
        </p:txBody>
      </p:sp>
      <p:sp>
        <p:nvSpPr>
          <p:cNvPr id="20" name="Shape 17"/>
          <p:cNvSpPr/>
          <p:nvPr/>
        </p:nvSpPr>
        <p:spPr>
          <a:xfrm>
            <a:off x="2331720" y="2121408"/>
            <a:ext cx="4526280" cy="2286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2532888" y="2258568"/>
            <a:ext cx="4123944" cy="24688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</a:rPr>
              <a:t>Class Activities</a:t>
            </a:r>
            <a:endParaRPr lang="en-US" sz="1500" dirty="0"/>
          </a:p>
        </p:txBody>
      </p:sp>
      <p:sp>
        <p:nvSpPr>
          <p:cNvPr id="22" name="Text 19"/>
          <p:cNvSpPr/>
          <p:nvPr/>
        </p:nvSpPr>
        <p:spPr>
          <a:xfrm>
            <a:off x="2606040" y="2624328"/>
            <a:ext cx="4023360" cy="1645920"/>
          </a:xfrm>
          <a:prstGeom prst="rect">
            <a:avLst/>
          </a:prstGeom>
          <a:noFill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1130" dirty="0">
                <a:solidFill>
                  <a:srgbClr val="2A2A2A"/>
                </a:solidFill>
              </a:rPr>
              <a:t>Continue construction</a:t>
            </a:r>
            <a:endParaRPr lang="en-US" sz="1130" dirty="0"/>
          </a:p>
          <a:p>
            <a:r>
              <a:rPr lang="en-US" sz="1130" dirty="0">
                <a:solidFill>
                  <a:srgbClr val="2A2A2A"/>
                </a:solidFill>
              </a:rPr>
              <a:t>STOP–CHECK–THINK review</a:t>
            </a:r>
            <a:endParaRPr lang="en-US" sz="1130" dirty="0"/>
          </a:p>
          <a:p>
            <a:r>
              <a:rPr lang="en-US" sz="1130" dirty="0">
                <a:solidFill>
                  <a:srgbClr val="2A2A2A"/>
                </a:solidFill>
              </a:rPr>
              <a:t>Adjust the plan if needed</a:t>
            </a:r>
            <a:endParaRPr lang="en-US" sz="1130" dirty="0"/>
          </a:p>
          <a:p>
            <a:r>
              <a:rPr lang="en-US" sz="1130" dirty="0">
                <a:solidFill>
                  <a:srgbClr val="2A2A2A"/>
                </a:solidFill>
              </a:rPr>
              <a:t>Prepare for first test</a:t>
            </a:r>
            <a:endParaRPr lang="en-US" sz="1130" dirty="0"/>
          </a:p>
        </p:txBody>
      </p:sp>
      <p:sp>
        <p:nvSpPr>
          <p:cNvPr id="23" name="Shape 20"/>
          <p:cNvSpPr/>
          <p:nvPr/>
        </p:nvSpPr>
        <p:spPr>
          <a:xfrm>
            <a:off x="7086600" y="2121408"/>
            <a:ext cx="4709160" cy="2286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7287768" y="2258568"/>
            <a:ext cx="4306824" cy="24688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</a:rPr>
              <a:t>Team Deliverables</a:t>
            </a:r>
            <a:endParaRPr lang="en-US" sz="1500" dirty="0"/>
          </a:p>
        </p:txBody>
      </p:sp>
      <p:sp>
        <p:nvSpPr>
          <p:cNvPr id="25" name="Text 22"/>
          <p:cNvSpPr/>
          <p:nvPr/>
        </p:nvSpPr>
        <p:spPr>
          <a:xfrm>
            <a:off x="7360920" y="2624328"/>
            <a:ext cx="4206240" cy="1645920"/>
          </a:xfrm>
          <a:prstGeom prst="rect">
            <a:avLst/>
          </a:prstGeom>
          <a:noFill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1130" dirty="0">
                <a:solidFill>
                  <a:srgbClr val="2A2A2A"/>
                </a:solidFill>
              </a:rPr>
              <a:t>Prototype Version 1</a:t>
            </a:r>
            <a:endParaRPr lang="en-US" sz="1130" dirty="0"/>
          </a:p>
          <a:p>
            <a:r>
              <a:rPr lang="en-US" sz="1130" dirty="0">
                <a:solidFill>
                  <a:srgbClr val="2A2A2A"/>
                </a:solidFill>
              </a:rPr>
              <a:t>Updated design notes</a:t>
            </a:r>
            <a:endParaRPr lang="en-US" sz="1130" dirty="0"/>
          </a:p>
          <a:p>
            <a:r>
              <a:rPr lang="en-US" sz="1130" dirty="0">
                <a:solidFill>
                  <a:srgbClr val="2A2A2A"/>
                </a:solidFill>
              </a:rPr>
              <a:t>Progress photos</a:t>
            </a:r>
            <a:endParaRPr lang="en-US" sz="1130" dirty="0"/>
          </a:p>
          <a:p>
            <a:r>
              <a:rPr lang="en-US" sz="1130" dirty="0">
                <a:solidFill>
                  <a:srgbClr val="2A2A2A"/>
                </a:solidFill>
              </a:rPr>
              <a:t>Build problems list</a:t>
            </a:r>
            <a:endParaRPr lang="en-US" sz="1130" dirty="0"/>
          </a:p>
        </p:txBody>
      </p:sp>
      <p:sp>
        <p:nvSpPr>
          <p:cNvPr id="26" name="Shape 23"/>
          <p:cNvSpPr/>
          <p:nvPr/>
        </p:nvSpPr>
        <p:spPr>
          <a:xfrm>
            <a:off x="2331720" y="4681728"/>
            <a:ext cx="4526280" cy="1325880"/>
          </a:xfrm>
          <a:prstGeom prst="roundRect">
            <a:avLst>
              <a:gd name="adj" fmla="val 5517"/>
            </a:avLst>
          </a:prstGeom>
          <a:solidFill>
            <a:srgbClr val="17171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2542032" y="4818888"/>
            <a:ext cx="1371600" cy="1828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D22630"/>
                </a:solidFill>
              </a:rPr>
              <a:t>TEACHER MOVE</a:t>
            </a:r>
            <a:endParaRPr lang="en-US" sz="850" dirty="0"/>
          </a:p>
        </p:txBody>
      </p:sp>
      <p:sp>
        <p:nvSpPr>
          <p:cNvPr id="28" name="Text 25"/>
          <p:cNvSpPr/>
          <p:nvPr/>
        </p:nvSpPr>
        <p:spPr>
          <a:xfrm>
            <a:off x="2542032" y="5102352"/>
            <a:ext cx="4069080" cy="6400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Use the midpoint pause to prevent teams from building blindly.</a:t>
            </a:r>
            <a:endParaRPr lang="en-US" sz="1300" dirty="0"/>
          </a:p>
        </p:txBody>
      </p:sp>
      <p:sp>
        <p:nvSpPr>
          <p:cNvPr id="29" name="Shape 26"/>
          <p:cNvSpPr/>
          <p:nvPr/>
        </p:nvSpPr>
        <p:spPr>
          <a:xfrm>
            <a:off x="7086600" y="4681728"/>
            <a:ext cx="4709160" cy="1325880"/>
          </a:xfrm>
          <a:prstGeom prst="roundRect">
            <a:avLst>
              <a:gd name="adj" fmla="val 5517"/>
            </a:avLst>
          </a:prstGeom>
          <a:solidFill>
            <a:srgbClr val="FFF2F2"/>
          </a:solidFill>
          <a:ln w="12700">
            <a:solidFill>
              <a:srgbClr val="F0C6C6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7296912" y="4818888"/>
            <a:ext cx="1463040" cy="1828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D22630"/>
                </a:solidFill>
              </a:rPr>
              <a:t>EXIT REFLECTION</a:t>
            </a:r>
            <a:endParaRPr lang="en-US" sz="850" dirty="0"/>
          </a:p>
        </p:txBody>
      </p:sp>
      <p:sp>
        <p:nvSpPr>
          <p:cNvPr id="31" name="Text 28"/>
          <p:cNvSpPr/>
          <p:nvPr/>
        </p:nvSpPr>
        <p:spPr>
          <a:xfrm>
            <a:off x="7296912" y="5084064"/>
            <a:ext cx="4251960" cy="51206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71717"/>
                </a:solidFill>
              </a:rPr>
              <a:t>What did we finish? What problem did we meet? What is our next step?</a:t>
            </a:r>
            <a:endParaRPr lang="en-US" sz="1350" dirty="0"/>
          </a:p>
        </p:txBody>
      </p:sp>
      <p:sp>
        <p:nvSpPr>
          <p:cNvPr id="32" name="Text 29"/>
          <p:cNvSpPr/>
          <p:nvPr/>
        </p:nvSpPr>
        <p:spPr>
          <a:xfrm>
            <a:off x="7296912" y="5669280"/>
            <a:ext cx="4251960" cy="1828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5B5B"/>
                </a:solidFill>
              </a:rPr>
              <a:t>Update: group reflection + individual work log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71717"/>
          </a:solidFill>
          <a:ln w="12700">
            <a:solidFill>
              <a:srgbClr val="171717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965960" y="0"/>
            <a:ext cx="137160" cy="868680"/>
          </a:xfrm>
          <a:prstGeom prst="rect">
            <a:avLst/>
          </a:prstGeom>
          <a:solidFill>
            <a:srgbClr val="D2263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pic>
        <p:nvPicPr>
          <p:cNvPr id="4" name="Image 0" descr="/mnt/data/LOGO(1)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6656" y="146304"/>
            <a:ext cx="704088" cy="57607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331720" y="192024"/>
            <a:ext cx="8686800" cy="31089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Meeting 9: Test the Prototype</a:t>
            </a:r>
            <a:endParaRPr lang="en-US" sz="2100" dirty="0"/>
          </a:p>
        </p:txBody>
      </p:sp>
      <p:sp>
        <p:nvSpPr>
          <p:cNvPr id="6" name="Text 3"/>
          <p:cNvSpPr/>
          <p:nvPr/>
        </p:nvSpPr>
        <p:spPr>
          <a:xfrm>
            <a:off x="2350008" y="539496"/>
            <a:ext cx="8138160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50" dirty="0">
                <a:solidFill>
                  <a:srgbClr val="D8D8D8"/>
                </a:solidFill>
              </a:rPr>
              <a:t>Test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71717"/>
          </a:solidFill>
          <a:ln w="12700">
            <a:solidFill>
              <a:srgbClr val="171717">
                <a:alpha val="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20040" y="6624828"/>
            <a:ext cx="713232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FFFFFF"/>
                </a:solidFill>
              </a:rPr>
              <a:t>MENAUL SCHOOL  |  Future Makers Innovation Challenge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11567160" y="6624828"/>
            <a:ext cx="32004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FFFFFF"/>
                </a:solidFill>
              </a:rPr>
              <a:t>16</a:t>
            </a:r>
            <a:endParaRPr lang="en-US" sz="750" dirty="0"/>
          </a:p>
        </p:txBody>
      </p:sp>
      <p:sp>
        <p:nvSpPr>
          <p:cNvPr id="10" name="Shape 7"/>
          <p:cNvSpPr/>
          <p:nvPr/>
        </p:nvSpPr>
        <p:spPr>
          <a:xfrm>
            <a:off x="0" y="868680"/>
            <a:ext cx="1965960" cy="5696712"/>
          </a:xfrm>
          <a:prstGeom prst="rect">
            <a:avLst/>
          </a:prstGeom>
          <a:solidFill>
            <a:srgbClr val="3277B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201168" y="1143000"/>
            <a:ext cx="1536192" cy="12344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800" b="1" dirty="0">
                <a:solidFill>
                  <a:srgbClr val="FFFFFF"/>
                </a:solidFill>
              </a:rPr>
              <a:t>9</a:t>
            </a:r>
            <a:endParaRPr lang="en-US" sz="5800" dirty="0"/>
          </a:p>
        </p:txBody>
      </p:sp>
      <p:sp>
        <p:nvSpPr>
          <p:cNvPr id="12" name="Text 9"/>
          <p:cNvSpPr/>
          <p:nvPr/>
        </p:nvSpPr>
        <p:spPr>
          <a:xfrm>
            <a:off x="429768" y="2523744"/>
            <a:ext cx="1097280" cy="65836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300" dirty="0">
                <a:solidFill>
                  <a:srgbClr val="FFFFFF"/>
                </a:solidFill>
                <a:latin typeface="Segoe UI Emoji" panose="020B0502040204020203" pitchFamily="34" charset="0"/>
                <a:ea typeface="Segoe UI Emoji" panose="020B0502040204020203" pitchFamily="34" charset="-122"/>
                <a:cs typeface="Segoe UI Emoji" panose="020B0502040204020203" pitchFamily="34" charset="-120"/>
              </a:rPr>
              <a:t>⚙️</a:t>
            </a:r>
            <a:endParaRPr lang="en-US" sz="3300" dirty="0"/>
          </a:p>
        </p:txBody>
      </p:sp>
      <p:sp>
        <p:nvSpPr>
          <p:cNvPr id="13" name="Text 10"/>
          <p:cNvSpPr/>
          <p:nvPr/>
        </p:nvSpPr>
        <p:spPr>
          <a:xfrm>
            <a:off x="164592" y="3328416"/>
            <a:ext cx="1645920" cy="29260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TEST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402336" y="3703320"/>
            <a:ext cx="1143000" cy="0"/>
          </a:xfrm>
          <a:prstGeom prst="line">
            <a:avLst/>
          </a:prstGeom>
          <a:noFill/>
          <a:ln w="25400">
            <a:solidFill>
              <a:srgbClr val="FFFFFF">
                <a:alpha val="8000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228600" y="3877056"/>
            <a:ext cx="1508760" cy="23774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</a:rPr>
              <a:t>90 minutes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228600" y="5074920"/>
            <a:ext cx="1508760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</a:rPr>
              <a:t>Team evidence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</a:rPr>
              <a:t>+ reflection</a:t>
            </a:r>
            <a:endParaRPr lang="en-US" sz="1000" dirty="0"/>
          </a:p>
        </p:txBody>
      </p:sp>
      <p:sp>
        <p:nvSpPr>
          <p:cNvPr id="17" name="Shape 14"/>
          <p:cNvSpPr/>
          <p:nvPr/>
        </p:nvSpPr>
        <p:spPr>
          <a:xfrm>
            <a:off x="2331720" y="1143000"/>
            <a:ext cx="9464040" cy="731520"/>
          </a:xfrm>
          <a:prstGeom prst="roundRect">
            <a:avLst>
              <a:gd name="adj" fmla="val 10000"/>
            </a:avLst>
          </a:prstGeom>
          <a:solidFill>
            <a:srgbClr val="F2F3F5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2560320" y="1271016"/>
            <a:ext cx="1508760" cy="20116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3277BC"/>
                </a:solidFill>
              </a:rPr>
              <a:t>TODAY’S GOAL</a:t>
            </a:r>
            <a:endParaRPr lang="en-US" sz="900" dirty="0"/>
          </a:p>
        </p:txBody>
      </p:sp>
      <p:sp>
        <p:nvSpPr>
          <p:cNvPr id="19" name="Text 16"/>
          <p:cNvSpPr/>
          <p:nvPr/>
        </p:nvSpPr>
        <p:spPr>
          <a:xfrm>
            <a:off x="4343400" y="1197864"/>
            <a:ext cx="713232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</a:rPr>
              <a:t>Use evidence to find out if the prototype works.</a:t>
            </a:r>
            <a:endParaRPr lang="en-US" sz="1500" dirty="0"/>
          </a:p>
        </p:txBody>
      </p:sp>
      <p:sp>
        <p:nvSpPr>
          <p:cNvPr id="20" name="Shape 17"/>
          <p:cNvSpPr/>
          <p:nvPr/>
        </p:nvSpPr>
        <p:spPr>
          <a:xfrm>
            <a:off x="2331720" y="2121408"/>
            <a:ext cx="4526280" cy="2286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2532888" y="2258568"/>
            <a:ext cx="4123944" cy="24688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</a:rPr>
              <a:t>Class Activities</a:t>
            </a:r>
            <a:endParaRPr lang="en-US" sz="1500" dirty="0"/>
          </a:p>
        </p:txBody>
      </p:sp>
      <p:sp>
        <p:nvSpPr>
          <p:cNvPr id="22" name="Text 19"/>
          <p:cNvSpPr/>
          <p:nvPr/>
        </p:nvSpPr>
        <p:spPr>
          <a:xfrm>
            <a:off x="2606040" y="2624328"/>
            <a:ext cx="4023360" cy="1645920"/>
          </a:xfrm>
          <a:prstGeom prst="rect">
            <a:avLst/>
          </a:prstGeom>
          <a:noFill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1130" dirty="0">
                <a:solidFill>
                  <a:srgbClr val="2A2A2A"/>
                </a:solidFill>
              </a:rPr>
              <a:t>Create a simple testing plan</a:t>
            </a:r>
            <a:endParaRPr lang="en-US" sz="1130" dirty="0"/>
          </a:p>
          <a:p>
            <a:r>
              <a:rPr lang="en-US" sz="1130" dirty="0">
                <a:solidFill>
                  <a:srgbClr val="2A2A2A"/>
                </a:solidFill>
              </a:rPr>
              <a:t>Run the test</a:t>
            </a:r>
            <a:endParaRPr lang="en-US" sz="1130" dirty="0"/>
          </a:p>
          <a:p>
            <a:r>
              <a:rPr lang="en-US" sz="1130" dirty="0">
                <a:solidFill>
                  <a:srgbClr val="2A2A2A"/>
                </a:solidFill>
              </a:rPr>
              <a:t>Record measurements/results</a:t>
            </a:r>
            <a:endParaRPr lang="en-US" sz="1130" dirty="0"/>
          </a:p>
          <a:p>
            <a:r>
              <a:rPr lang="en-US" sz="1130" dirty="0">
                <a:solidFill>
                  <a:srgbClr val="2A2A2A"/>
                </a:solidFill>
              </a:rPr>
              <a:t>Identify problems</a:t>
            </a:r>
            <a:endParaRPr lang="en-US" sz="1130" dirty="0"/>
          </a:p>
        </p:txBody>
      </p:sp>
      <p:sp>
        <p:nvSpPr>
          <p:cNvPr id="23" name="Shape 20"/>
          <p:cNvSpPr/>
          <p:nvPr/>
        </p:nvSpPr>
        <p:spPr>
          <a:xfrm>
            <a:off x="7086600" y="2121408"/>
            <a:ext cx="4709160" cy="2286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7287768" y="2258568"/>
            <a:ext cx="4306824" cy="24688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</a:rPr>
              <a:t>Team Deliverables</a:t>
            </a:r>
            <a:endParaRPr lang="en-US" sz="1500" dirty="0"/>
          </a:p>
        </p:txBody>
      </p:sp>
      <p:sp>
        <p:nvSpPr>
          <p:cNvPr id="25" name="Text 22"/>
          <p:cNvSpPr/>
          <p:nvPr/>
        </p:nvSpPr>
        <p:spPr>
          <a:xfrm>
            <a:off x="7360920" y="2624328"/>
            <a:ext cx="4206240" cy="1645920"/>
          </a:xfrm>
          <a:prstGeom prst="rect">
            <a:avLst/>
          </a:prstGeom>
          <a:noFill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1130" dirty="0">
                <a:solidFill>
                  <a:srgbClr val="2A2A2A"/>
                </a:solidFill>
              </a:rPr>
              <a:t>Testing plan</a:t>
            </a:r>
            <a:endParaRPr lang="en-US" sz="1130" dirty="0"/>
          </a:p>
          <a:p>
            <a:r>
              <a:rPr lang="en-US" sz="1130" dirty="0">
                <a:solidFill>
                  <a:srgbClr val="2A2A2A"/>
                </a:solidFill>
              </a:rPr>
              <a:t>Data table</a:t>
            </a:r>
            <a:endParaRPr lang="en-US" sz="1130" dirty="0"/>
          </a:p>
          <a:p>
            <a:r>
              <a:rPr lang="en-US" sz="1130" dirty="0">
                <a:solidFill>
                  <a:srgbClr val="2A2A2A"/>
                </a:solidFill>
              </a:rPr>
              <a:t>Photos/videos</a:t>
            </a:r>
            <a:endParaRPr lang="en-US" sz="1130" dirty="0"/>
          </a:p>
          <a:p>
            <a:r>
              <a:rPr lang="en-US" sz="1130" dirty="0">
                <a:solidFill>
                  <a:srgbClr val="2A2A2A"/>
                </a:solidFill>
              </a:rPr>
              <a:t>Problems identified</a:t>
            </a:r>
            <a:endParaRPr lang="en-US" sz="1130" dirty="0"/>
          </a:p>
        </p:txBody>
      </p:sp>
      <p:sp>
        <p:nvSpPr>
          <p:cNvPr id="26" name="Shape 23"/>
          <p:cNvSpPr/>
          <p:nvPr/>
        </p:nvSpPr>
        <p:spPr>
          <a:xfrm>
            <a:off x="2331720" y="4681728"/>
            <a:ext cx="4526280" cy="1325880"/>
          </a:xfrm>
          <a:prstGeom prst="roundRect">
            <a:avLst>
              <a:gd name="adj" fmla="val 5517"/>
            </a:avLst>
          </a:prstGeom>
          <a:solidFill>
            <a:srgbClr val="17171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2542032" y="4818888"/>
            <a:ext cx="1371600" cy="1828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D22630"/>
                </a:solidFill>
              </a:rPr>
              <a:t>TEACHER MOVE</a:t>
            </a:r>
            <a:endParaRPr lang="en-US" sz="850" dirty="0"/>
          </a:p>
        </p:txBody>
      </p:sp>
      <p:sp>
        <p:nvSpPr>
          <p:cNvPr id="28" name="Text 25"/>
          <p:cNvSpPr/>
          <p:nvPr/>
        </p:nvSpPr>
        <p:spPr>
          <a:xfrm>
            <a:off x="2542032" y="5102352"/>
            <a:ext cx="4069080" cy="6400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Ask for measurable evidence: time, distance, temperature, response, or accuracy.</a:t>
            </a:r>
            <a:endParaRPr lang="en-US" sz="1300" dirty="0"/>
          </a:p>
        </p:txBody>
      </p:sp>
      <p:sp>
        <p:nvSpPr>
          <p:cNvPr id="29" name="Shape 26"/>
          <p:cNvSpPr/>
          <p:nvPr/>
        </p:nvSpPr>
        <p:spPr>
          <a:xfrm>
            <a:off x="7086600" y="4681728"/>
            <a:ext cx="4709160" cy="1325880"/>
          </a:xfrm>
          <a:prstGeom prst="roundRect">
            <a:avLst>
              <a:gd name="adj" fmla="val 5517"/>
            </a:avLst>
          </a:prstGeom>
          <a:solidFill>
            <a:srgbClr val="FFF2F2"/>
          </a:solidFill>
          <a:ln w="12700">
            <a:solidFill>
              <a:srgbClr val="F0C6C6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7296912" y="4818888"/>
            <a:ext cx="1463040" cy="1828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D22630"/>
                </a:solidFill>
              </a:rPr>
              <a:t>EXIT REFLECTION</a:t>
            </a:r>
            <a:endParaRPr lang="en-US" sz="850" dirty="0"/>
          </a:p>
        </p:txBody>
      </p:sp>
      <p:sp>
        <p:nvSpPr>
          <p:cNvPr id="31" name="Text 28"/>
          <p:cNvSpPr/>
          <p:nvPr/>
        </p:nvSpPr>
        <p:spPr>
          <a:xfrm>
            <a:off x="7296912" y="5084064"/>
            <a:ext cx="4251960" cy="51206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71717"/>
                </a:solidFill>
              </a:rPr>
              <a:t>What did we finish? What problem did we meet? What is our next step?</a:t>
            </a:r>
            <a:endParaRPr lang="en-US" sz="1350" dirty="0"/>
          </a:p>
        </p:txBody>
      </p:sp>
      <p:sp>
        <p:nvSpPr>
          <p:cNvPr id="32" name="Text 29"/>
          <p:cNvSpPr/>
          <p:nvPr/>
        </p:nvSpPr>
        <p:spPr>
          <a:xfrm>
            <a:off x="7296912" y="5669280"/>
            <a:ext cx="4251960" cy="1828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5B5B"/>
                </a:solidFill>
              </a:rPr>
              <a:t>Update: group reflection + individual work log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71717"/>
          </a:solidFill>
          <a:ln w="12700">
            <a:solidFill>
              <a:srgbClr val="171717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965960" y="0"/>
            <a:ext cx="137160" cy="868680"/>
          </a:xfrm>
          <a:prstGeom prst="rect">
            <a:avLst/>
          </a:prstGeom>
          <a:solidFill>
            <a:srgbClr val="D2263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pic>
        <p:nvPicPr>
          <p:cNvPr id="4" name="Image 0" descr="/mnt/data/LOGO(1)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6656" y="146304"/>
            <a:ext cx="704088" cy="57607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331720" y="192024"/>
            <a:ext cx="8686800" cy="31089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Meeting 10: Improve the Design</a:t>
            </a:r>
            <a:endParaRPr lang="en-US" sz="2100" dirty="0"/>
          </a:p>
        </p:txBody>
      </p:sp>
      <p:sp>
        <p:nvSpPr>
          <p:cNvPr id="6" name="Text 3"/>
          <p:cNvSpPr/>
          <p:nvPr/>
        </p:nvSpPr>
        <p:spPr>
          <a:xfrm>
            <a:off x="2350008" y="539496"/>
            <a:ext cx="8138160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50" dirty="0">
                <a:solidFill>
                  <a:srgbClr val="D8D8D8"/>
                </a:solidFill>
              </a:rPr>
              <a:t>Improve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71717"/>
          </a:solidFill>
          <a:ln w="12700">
            <a:solidFill>
              <a:srgbClr val="171717">
                <a:alpha val="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20040" y="6624828"/>
            <a:ext cx="713232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FFFFFF"/>
                </a:solidFill>
              </a:rPr>
              <a:t>MENAUL SCHOOL  |  Future Makers Innovation Challenge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11567160" y="6624828"/>
            <a:ext cx="32004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FFFFFF"/>
                </a:solidFill>
              </a:rPr>
              <a:t>17</a:t>
            </a:r>
            <a:endParaRPr lang="en-US" sz="750" dirty="0"/>
          </a:p>
        </p:txBody>
      </p:sp>
      <p:sp>
        <p:nvSpPr>
          <p:cNvPr id="10" name="Shape 7"/>
          <p:cNvSpPr/>
          <p:nvPr/>
        </p:nvSpPr>
        <p:spPr>
          <a:xfrm>
            <a:off x="0" y="868680"/>
            <a:ext cx="1965960" cy="5696712"/>
          </a:xfrm>
          <a:prstGeom prst="rect">
            <a:avLst/>
          </a:prstGeom>
          <a:solidFill>
            <a:srgbClr val="2E9D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201168" y="1143000"/>
            <a:ext cx="1536192" cy="12344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800" b="1" dirty="0">
                <a:solidFill>
                  <a:srgbClr val="FFFFFF"/>
                </a:solidFill>
              </a:rPr>
              <a:t>10</a:t>
            </a:r>
            <a:endParaRPr lang="en-US" sz="5800" dirty="0"/>
          </a:p>
        </p:txBody>
      </p:sp>
      <p:sp>
        <p:nvSpPr>
          <p:cNvPr id="12" name="Text 9"/>
          <p:cNvSpPr/>
          <p:nvPr/>
        </p:nvSpPr>
        <p:spPr>
          <a:xfrm>
            <a:off x="429768" y="2523744"/>
            <a:ext cx="1097280" cy="65836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300" dirty="0">
                <a:solidFill>
                  <a:srgbClr val="FFFFFF"/>
                </a:solidFill>
                <a:latin typeface="Segoe UI Emoji" panose="020B0502040204020203" pitchFamily="34" charset="0"/>
                <a:ea typeface="Segoe UI Emoji" panose="020B0502040204020203" pitchFamily="34" charset="-122"/>
                <a:cs typeface="Segoe UI Emoji" panose="020B0502040204020203" pitchFamily="34" charset="-120"/>
              </a:rPr>
              <a:t>📈</a:t>
            </a:r>
            <a:endParaRPr lang="en-US" sz="3300" dirty="0"/>
          </a:p>
        </p:txBody>
      </p:sp>
      <p:sp>
        <p:nvSpPr>
          <p:cNvPr id="13" name="Text 10"/>
          <p:cNvSpPr/>
          <p:nvPr/>
        </p:nvSpPr>
        <p:spPr>
          <a:xfrm>
            <a:off x="164592" y="3328416"/>
            <a:ext cx="1645920" cy="29260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IMPROVE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402336" y="3703320"/>
            <a:ext cx="1143000" cy="0"/>
          </a:xfrm>
          <a:prstGeom prst="line">
            <a:avLst/>
          </a:prstGeom>
          <a:noFill/>
          <a:ln w="25400">
            <a:solidFill>
              <a:srgbClr val="FFFFFF">
                <a:alpha val="8000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228600" y="3877056"/>
            <a:ext cx="1508760" cy="23774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</a:rPr>
              <a:t>90 minutes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228600" y="5074920"/>
            <a:ext cx="1508760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</a:rPr>
              <a:t>Team evidence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</a:rPr>
              <a:t>+ reflection</a:t>
            </a:r>
            <a:endParaRPr lang="en-US" sz="1000" dirty="0"/>
          </a:p>
        </p:txBody>
      </p:sp>
      <p:sp>
        <p:nvSpPr>
          <p:cNvPr id="17" name="Shape 14"/>
          <p:cNvSpPr/>
          <p:nvPr/>
        </p:nvSpPr>
        <p:spPr>
          <a:xfrm>
            <a:off x="2331720" y="1143000"/>
            <a:ext cx="9464040" cy="731520"/>
          </a:xfrm>
          <a:prstGeom prst="roundRect">
            <a:avLst>
              <a:gd name="adj" fmla="val 10000"/>
            </a:avLst>
          </a:prstGeom>
          <a:solidFill>
            <a:srgbClr val="F2F3F5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2560320" y="1271016"/>
            <a:ext cx="1508760" cy="20116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2E9D58"/>
                </a:solidFill>
              </a:rPr>
              <a:t>TODAY’S GOAL</a:t>
            </a:r>
            <a:endParaRPr lang="en-US" sz="900" dirty="0"/>
          </a:p>
        </p:txBody>
      </p:sp>
      <p:sp>
        <p:nvSpPr>
          <p:cNvPr id="19" name="Text 16"/>
          <p:cNvSpPr/>
          <p:nvPr/>
        </p:nvSpPr>
        <p:spPr>
          <a:xfrm>
            <a:off x="4343400" y="1197864"/>
            <a:ext cx="713232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</a:rPr>
              <a:t>Use testing results to make the model better.</a:t>
            </a:r>
            <a:endParaRPr lang="en-US" sz="1500" dirty="0"/>
          </a:p>
        </p:txBody>
      </p:sp>
      <p:sp>
        <p:nvSpPr>
          <p:cNvPr id="20" name="Shape 17"/>
          <p:cNvSpPr/>
          <p:nvPr/>
        </p:nvSpPr>
        <p:spPr>
          <a:xfrm>
            <a:off x="2331720" y="2121408"/>
            <a:ext cx="4526280" cy="2286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2532888" y="2258568"/>
            <a:ext cx="4123944" cy="24688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</a:rPr>
              <a:t>Class Activities</a:t>
            </a:r>
            <a:endParaRPr lang="en-US" sz="1500" dirty="0"/>
          </a:p>
        </p:txBody>
      </p:sp>
      <p:sp>
        <p:nvSpPr>
          <p:cNvPr id="22" name="Text 19"/>
          <p:cNvSpPr/>
          <p:nvPr/>
        </p:nvSpPr>
        <p:spPr>
          <a:xfrm>
            <a:off x="2606040" y="2624328"/>
            <a:ext cx="4023360" cy="1645920"/>
          </a:xfrm>
          <a:prstGeom prst="rect">
            <a:avLst/>
          </a:prstGeom>
          <a:noFill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1130" dirty="0">
                <a:solidFill>
                  <a:srgbClr val="2A2A2A"/>
                </a:solidFill>
              </a:rPr>
              <a:t>Analyze test results</a:t>
            </a:r>
            <a:endParaRPr lang="en-US" sz="1130" dirty="0"/>
          </a:p>
          <a:p>
            <a:r>
              <a:rPr lang="en-US" sz="1130" dirty="0">
                <a:solidFill>
                  <a:srgbClr val="2A2A2A"/>
                </a:solidFill>
              </a:rPr>
              <a:t>Use Keep–Change–Add</a:t>
            </a:r>
            <a:endParaRPr lang="en-US" sz="1130" dirty="0"/>
          </a:p>
          <a:p>
            <a:r>
              <a:rPr lang="en-US" sz="1130" dirty="0">
                <a:solidFill>
                  <a:srgbClr val="2A2A2A"/>
                </a:solidFill>
              </a:rPr>
              <a:t>Repair or redesign weak parts</a:t>
            </a:r>
            <a:endParaRPr lang="en-US" sz="1130" dirty="0"/>
          </a:p>
          <a:p>
            <a:r>
              <a:rPr lang="en-US" sz="1130" dirty="0">
                <a:solidFill>
                  <a:srgbClr val="2A2A2A"/>
                </a:solidFill>
              </a:rPr>
              <a:t>Build Prototype Version 2</a:t>
            </a:r>
            <a:endParaRPr lang="en-US" sz="1130" dirty="0"/>
          </a:p>
        </p:txBody>
      </p:sp>
      <p:sp>
        <p:nvSpPr>
          <p:cNvPr id="23" name="Shape 20"/>
          <p:cNvSpPr/>
          <p:nvPr/>
        </p:nvSpPr>
        <p:spPr>
          <a:xfrm>
            <a:off x="7086600" y="2121408"/>
            <a:ext cx="4709160" cy="2286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7287768" y="2258568"/>
            <a:ext cx="4306824" cy="24688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</a:rPr>
              <a:t>Team Deliverables</a:t>
            </a:r>
            <a:endParaRPr lang="en-US" sz="1500" dirty="0"/>
          </a:p>
        </p:txBody>
      </p:sp>
      <p:sp>
        <p:nvSpPr>
          <p:cNvPr id="25" name="Text 22"/>
          <p:cNvSpPr/>
          <p:nvPr/>
        </p:nvSpPr>
        <p:spPr>
          <a:xfrm>
            <a:off x="7360920" y="2624328"/>
            <a:ext cx="4206240" cy="1645920"/>
          </a:xfrm>
          <a:prstGeom prst="rect">
            <a:avLst/>
          </a:prstGeom>
          <a:noFill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1130" dirty="0">
                <a:solidFill>
                  <a:srgbClr val="2A2A2A"/>
                </a:solidFill>
              </a:rPr>
              <a:t>Improvement plan</a:t>
            </a:r>
            <a:endParaRPr lang="en-US" sz="1130" dirty="0"/>
          </a:p>
          <a:p>
            <a:r>
              <a:rPr lang="en-US" sz="1130" dirty="0">
                <a:solidFill>
                  <a:srgbClr val="2A2A2A"/>
                </a:solidFill>
              </a:rPr>
              <a:t>Before/after evidence</a:t>
            </a:r>
            <a:endParaRPr lang="en-US" sz="1130" dirty="0"/>
          </a:p>
          <a:p>
            <a:r>
              <a:rPr lang="en-US" sz="1130" dirty="0">
                <a:solidFill>
                  <a:srgbClr val="2A2A2A"/>
                </a:solidFill>
              </a:rPr>
              <a:t>Prototype Version 2</a:t>
            </a:r>
            <a:endParaRPr lang="en-US" sz="1130" dirty="0"/>
          </a:p>
          <a:p>
            <a:r>
              <a:rPr lang="en-US" sz="1130" dirty="0">
                <a:solidFill>
                  <a:srgbClr val="2A2A2A"/>
                </a:solidFill>
              </a:rPr>
              <a:t>Reflection on changes</a:t>
            </a:r>
            <a:endParaRPr lang="en-US" sz="1130" dirty="0"/>
          </a:p>
        </p:txBody>
      </p:sp>
      <p:sp>
        <p:nvSpPr>
          <p:cNvPr id="26" name="Shape 23"/>
          <p:cNvSpPr/>
          <p:nvPr/>
        </p:nvSpPr>
        <p:spPr>
          <a:xfrm>
            <a:off x="2331720" y="4681728"/>
            <a:ext cx="4526280" cy="1325880"/>
          </a:xfrm>
          <a:prstGeom prst="roundRect">
            <a:avLst>
              <a:gd name="adj" fmla="val 5517"/>
            </a:avLst>
          </a:prstGeom>
          <a:solidFill>
            <a:srgbClr val="17171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2542032" y="4818888"/>
            <a:ext cx="1371600" cy="1828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D22630"/>
                </a:solidFill>
              </a:rPr>
              <a:t>TEACHER MOVE</a:t>
            </a:r>
            <a:endParaRPr lang="en-US" sz="850" dirty="0"/>
          </a:p>
        </p:txBody>
      </p:sp>
      <p:sp>
        <p:nvSpPr>
          <p:cNvPr id="28" name="Text 25"/>
          <p:cNvSpPr/>
          <p:nvPr/>
        </p:nvSpPr>
        <p:spPr>
          <a:xfrm>
            <a:off x="2542032" y="5102352"/>
            <a:ext cx="4069080" cy="6400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Make teams explain why they changed something.</a:t>
            </a:r>
            <a:endParaRPr lang="en-US" sz="1300" dirty="0"/>
          </a:p>
        </p:txBody>
      </p:sp>
      <p:sp>
        <p:nvSpPr>
          <p:cNvPr id="29" name="Shape 26"/>
          <p:cNvSpPr/>
          <p:nvPr/>
        </p:nvSpPr>
        <p:spPr>
          <a:xfrm>
            <a:off x="7086600" y="4681728"/>
            <a:ext cx="4709160" cy="1325880"/>
          </a:xfrm>
          <a:prstGeom prst="roundRect">
            <a:avLst>
              <a:gd name="adj" fmla="val 5517"/>
            </a:avLst>
          </a:prstGeom>
          <a:solidFill>
            <a:srgbClr val="FFF2F2"/>
          </a:solidFill>
          <a:ln w="12700">
            <a:solidFill>
              <a:srgbClr val="F0C6C6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7296912" y="4818888"/>
            <a:ext cx="1463040" cy="1828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D22630"/>
                </a:solidFill>
              </a:rPr>
              <a:t>EXIT REFLECTION</a:t>
            </a:r>
            <a:endParaRPr lang="en-US" sz="850" dirty="0"/>
          </a:p>
        </p:txBody>
      </p:sp>
      <p:sp>
        <p:nvSpPr>
          <p:cNvPr id="31" name="Text 28"/>
          <p:cNvSpPr/>
          <p:nvPr/>
        </p:nvSpPr>
        <p:spPr>
          <a:xfrm>
            <a:off x="7296912" y="5084064"/>
            <a:ext cx="4251960" cy="51206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71717"/>
                </a:solidFill>
              </a:rPr>
              <a:t>What did we finish? What problem did we meet? What is our next step?</a:t>
            </a:r>
            <a:endParaRPr lang="en-US" sz="1350" dirty="0"/>
          </a:p>
        </p:txBody>
      </p:sp>
      <p:sp>
        <p:nvSpPr>
          <p:cNvPr id="32" name="Text 29"/>
          <p:cNvSpPr/>
          <p:nvPr/>
        </p:nvSpPr>
        <p:spPr>
          <a:xfrm>
            <a:off x="7296912" y="5669280"/>
            <a:ext cx="4251960" cy="1828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5B5B"/>
                </a:solidFill>
              </a:rPr>
              <a:t>Update: group reflection + individual work log</a:t>
            </a:r>
            <a:endParaRPr lang="en-US" sz="10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71717"/>
          </a:solidFill>
          <a:ln w="12700">
            <a:solidFill>
              <a:srgbClr val="171717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965960" y="0"/>
            <a:ext cx="137160" cy="868680"/>
          </a:xfrm>
          <a:prstGeom prst="rect">
            <a:avLst/>
          </a:prstGeom>
          <a:solidFill>
            <a:srgbClr val="D2263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pic>
        <p:nvPicPr>
          <p:cNvPr id="4" name="Image 0" descr="/mnt/data/LOGO(1)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6656" y="146304"/>
            <a:ext cx="704088" cy="57607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331720" y="192024"/>
            <a:ext cx="8686800" cy="31089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Meeting 11: Final Engineering</a:t>
            </a:r>
            <a:endParaRPr lang="en-US" sz="2100" dirty="0"/>
          </a:p>
        </p:txBody>
      </p:sp>
      <p:sp>
        <p:nvSpPr>
          <p:cNvPr id="6" name="Text 3"/>
          <p:cNvSpPr/>
          <p:nvPr/>
        </p:nvSpPr>
        <p:spPr>
          <a:xfrm>
            <a:off x="2350008" y="539496"/>
            <a:ext cx="8138160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50" dirty="0">
                <a:solidFill>
                  <a:srgbClr val="D8D8D8"/>
                </a:solidFill>
              </a:rPr>
              <a:t>Finalize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71717"/>
          </a:solidFill>
          <a:ln w="12700">
            <a:solidFill>
              <a:srgbClr val="171717">
                <a:alpha val="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20040" y="6624828"/>
            <a:ext cx="713232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FFFFFF"/>
                </a:solidFill>
              </a:rPr>
              <a:t>MENAUL SCHOOL  |  Future Makers Innovation Challenge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11567160" y="6624828"/>
            <a:ext cx="32004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FFFFFF"/>
                </a:solidFill>
              </a:rPr>
              <a:t>18</a:t>
            </a:r>
            <a:endParaRPr lang="en-US" sz="750" dirty="0"/>
          </a:p>
        </p:txBody>
      </p:sp>
      <p:sp>
        <p:nvSpPr>
          <p:cNvPr id="10" name="Shape 7"/>
          <p:cNvSpPr/>
          <p:nvPr/>
        </p:nvSpPr>
        <p:spPr>
          <a:xfrm>
            <a:off x="0" y="868680"/>
            <a:ext cx="1965960" cy="5696712"/>
          </a:xfrm>
          <a:prstGeom prst="rect">
            <a:avLst/>
          </a:prstGeom>
          <a:solidFill>
            <a:srgbClr val="7F5FB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201168" y="1143000"/>
            <a:ext cx="1536192" cy="12344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800" b="1" dirty="0">
                <a:solidFill>
                  <a:srgbClr val="FFFFFF"/>
                </a:solidFill>
              </a:rPr>
              <a:t>11</a:t>
            </a:r>
            <a:endParaRPr lang="en-US" sz="5800" dirty="0"/>
          </a:p>
        </p:txBody>
      </p:sp>
      <p:sp>
        <p:nvSpPr>
          <p:cNvPr id="12" name="Text 9"/>
          <p:cNvSpPr/>
          <p:nvPr/>
        </p:nvSpPr>
        <p:spPr>
          <a:xfrm>
            <a:off x="429768" y="2523744"/>
            <a:ext cx="1097280" cy="65836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300" dirty="0">
                <a:solidFill>
                  <a:srgbClr val="FFFFFF"/>
                </a:solidFill>
                <a:latin typeface="Segoe UI Emoji" panose="020B0502040204020203" pitchFamily="34" charset="0"/>
                <a:ea typeface="Segoe UI Emoji" panose="020B0502040204020203" pitchFamily="34" charset="-122"/>
                <a:cs typeface="Segoe UI Emoji" panose="020B0502040204020203" pitchFamily="34" charset="-120"/>
              </a:rPr>
              <a:t>🏁</a:t>
            </a:r>
            <a:endParaRPr lang="en-US" sz="3300" dirty="0"/>
          </a:p>
        </p:txBody>
      </p:sp>
      <p:sp>
        <p:nvSpPr>
          <p:cNvPr id="13" name="Text 10"/>
          <p:cNvSpPr/>
          <p:nvPr/>
        </p:nvSpPr>
        <p:spPr>
          <a:xfrm>
            <a:off x="164592" y="3328416"/>
            <a:ext cx="1645920" cy="29260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FINALIZE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402336" y="3703320"/>
            <a:ext cx="1143000" cy="0"/>
          </a:xfrm>
          <a:prstGeom prst="line">
            <a:avLst/>
          </a:prstGeom>
          <a:noFill/>
          <a:ln w="25400">
            <a:solidFill>
              <a:srgbClr val="FFFFFF">
                <a:alpha val="8000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228600" y="3877056"/>
            <a:ext cx="1508760" cy="23774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</a:rPr>
              <a:t>90 minutes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228600" y="5074920"/>
            <a:ext cx="1508760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</a:rPr>
              <a:t>Team evidence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</a:rPr>
              <a:t>+ reflection</a:t>
            </a:r>
            <a:endParaRPr lang="en-US" sz="1000" dirty="0"/>
          </a:p>
        </p:txBody>
      </p:sp>
      <p:sp>
        <p:nvSpPr>
          <p:cNvPr id="17" name="Shape 14"/>
          <p:cNvSpPr/>
          <p:nvPr/>
        </p:nvSpPr>
        <p:spPr>
          <a:xfrm>
            <a:off x="2331720" y="1143000"/>
            <a:ext cx="9464040" cy="731520"/>
          </a:xfrm>
          <a:prstGeom prst="roundRect">
            <a:avLst>
              <a:gd name="adj" fmla="val 10000"/>
            </a:avLst>
          </a:prstGeom>
          <a:solidFill>
            <a:srgbClr val="F2F3F5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2560320" y="1271016"/>
            <a:ext cx="1508760" cy="20116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7F5FBF"/>
                </a:solidFill>
              </a:rPr>
              <a:t>TODAY’S GOAL</a:t>
            </a:r>
            <a:endParaRPr lang="en-US" sz="900" dirty="0"/>
          </a:p>
        </p:txBody>
      </p:sp>
      <p:sp>
        <p:nvSpPr>
          <p:cNvPr id="19" name="Text 16"/>
          <p:cNvSpPr/>
          <p:nvPr/>
        </p:nvSpPr>
        <p:spPr>
          <a:xfrm>
            <a:off x="4343400" y="1197864"/>
            <a:ext cx="713232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</a:rPr>
              <a:t>Make the working model reliable, safe and ready for demonstration.</a:t>
            </a:r>
            <a:endParaRPr lang="en-US" sz="1500" dirty="0"/>
          </a:p>
        </p:txBody>
      </p:sp>
      <p:sp>
        <p:nvSpPr>
          <p:cNvPr id="20" name="Shape 17"/>
          <p:cNvSpPr/>
          <p:nvPr/>
        </p:nvSpPr>
        <p:spPr>
          <a:xfrm>
            <a:off x="2331720" y="2121408"/>
            <a:ext cx="4526280" cy="2286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2532888" y="2258568"/>
            <a:ext cx="4123944" cy="24688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</a:rPr>
              <a:t>Class Activities</a:t>
            </a:r>
            <a:endParaRPr lang="en-US" sz="1500" dirty="0"/>
          </a:p>
        </p:txBody>
      </p:sp>
      <p:sp>
        <p:nvSpPr>
          <p:cNvPr id="22" name="Text 19"/>
          <p:cNvSpPr/>
          <p:nvPr/>
        </p:nvSpPr>
        <p:spPr>
          <a:xfrm>
            <a:off x="2606040" y="2624328"/>
            <a:ext cx="4023360" cy="1645920"/>
          </a:xfrm>
          <a:prstGeom prst="rect">
            <a:avLst/>
          </a:prstGeom>
          <a:noFill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1130" dirty="0">
                <a:solidFill>
                  <a:srgbClr val="2A2A2A"/>
                </a:solidFill>
              </a:rPr>
              <a:t>Strengthen the model</a:t>
            </a:r>
            <a:endParaRPr lang="en-US" sz="1130" dirty="0"/>
          </a:p>
          <a:p>
            <a:r>
              <a:rPr lang="en-US" sz="1130" dirty="0">
                <a:solidFill>
                  <a:srgbClr val="2A2A2A"/>
                </a:solidFill>
              </a:rPr>
              <a:t>Check wiring/structure</a:t>
            </a:r>
            <a:endParaRPr lang="en-US" sz="1130" dirty="0"/>
          </a:p>
          <a:p>
            <a:r>
              <a:rPr lang="en-US" sz="1130" dirty="0">
                <a:solidFill>
                  <a:srgbClr val="2A2A2A"/>
                </a:solidFill>
              </a:rPr>
              <a:t>Improve appearance</a:t>
            </a:r>
            <a:endParaRPr lang="en-US" sz="1130" dirty="0"/>
          </a:p>
          <a:p>
            <a:r>
              <a:rPr lang="en-US" sz="1130" dirty="0">
                <a:solidFill>
                  <a:srgbClr val="2A2A2A"/>
                </a:solidFill>
              </a:rPr>
              <a:t>Conduct a final short test</a:t>
            </a:r>
            <a:endParaRPr lang="en-US" sz="1130" dirty="0"/>
          </a:p>
        </p:txBody>
      </p:sp>
      <p:sp>
        <p:nvSpPr>
          <p:cNvPr id="23" name="Shape 20"/>
          <p:cNvSpPr/>
          <p:nvPr/>
        </p:nvSpPr>
        <p:spPr>
          <a:xfrm>
            <a:off x="7086600" y="2121408"/>
            <a:ext cx="4709160" cy="2286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7287768" y="2258568"/>
            <a:ext cx="4306824" cy="24688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</a:rPr>
              <a:t>Team Deliverables</a:t>
            </a:r>
            <a:endParaRPr lang="en-US" sz="1500" dirty="0"/>
          </a:p>
        </p:txBody>
      </p:sp>
      <p:sp>
        <p:nvSpPr>
          <p:cNvPr id="25" name="Text 22"/>
          <p:cNvSpPr/>
          <p:nvPr/>
        </p:nvSpPr>
        <p:spPr>
          <a:xfrm>
            <a:off x="7360920" y="2624328"/>
            <a:ext cx="4206240" cy="1645920"/>
          </a:xfrm>
          <a:prstGeom prst="rect">
            <a:avLst/>
          </a:prstGeom>
          <a:noFill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1130" dirty="0">
                <a:solidFill>
                  <a:srgbClr val="2A2A2A"/>
                </a:solidFill>
              </a:rPr>
              <a:t>Near-final working model</a:t>
            </a:r>
            <a:endParaRPr lang="en-US" sz="1130" dirty="0"/>
          </a:p>
          <a:p>
            <a:r>
              <a:rPr lang="en-US" sz="1130" dirty="0">
                <a:solidFill>
                  <a:srgbClr val="2A2A2A"/>
                </a:solidFill>
              </a:rPr>
              <a:t>Final test evidence</a:t>
            </a:r>
            <a:endParaRPr lang="en-US" sz="1130" dirty="0"/>
          </a:p>
          <a:p>
            <a:r>
              <a:rPr lang="en-US" sz="1130" dirty="0">
                <a:solidFill>
                  <a:srgbClr val="2A2A2A"/>
                </a:solidFill>
              </a:rPr>
              <a:t>Safety check</a:t>
            </a:r>
            <a:endParaRPr lang="en-US" sz="1130" dirty="0"/>
          </a:p>
          <a:p>
            <a:r>
              <a:rPr lang="en-US" sz="1130" dirty="0">
                <a:solidFill>
                  <a:srgbClr val="2A2A2A"/>
                </a:solidFill>
              </a:rPr>
              <a:t>Model photos</a:t>
            </a:r>
            <a:endParaRPr lang="en-US" sz="1130" dirty="0"/>
          </a:p>
        </p:txBody>
      </p:sp>
      <p:sp>
        <p:nvSpPr>
          <p:cNvPr id="26" name="Shape 23"/>
          <p:cNvSpPr/>
          <p:nvPr/>
        </p:nvSpPr>
        <p:spPr>
          <a:xfrm>
            <a:off x="2331720" y="4681728"/>
            <a:ext cx="4526280" cy="1325880"/>
          </a:xfrm>
          <a:prstGeom prst="roundRect">
            <a:avLst>
              <a:gd name="adj" fmla="val 5517"/>
            </a:avLst>
          </a:prstGeom>
          <a:solidFill>
            <a:srgbClr val="17171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2542032" y="4818888"/>
            <a:ext cx="1371600" cy="1828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D22630"/>
                </a:solidFill>
              </a:rPr>
              <a:t>TEACHER MOVE</a:t>
            </a:r>
            <a:endParaRPr lang="en-US" sz="850" dirty="0"/>
          </a:p>
        </p:txBody>
      </p:sp>
      <p:sp>
        <p:nvSpPr>
          <p:cNvPr id="28" name="Text 25"/>
          <p:cNvSpPr/>
          <p:nvPr/>
        </p:nvSpPr>
        <p:spPr>
          <a:xfrm>
            <a:off x="2542032" y="5102352"/>
            <a:ext cx="4069080" cy="6400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Help teams simplify if needed. A reliable model is better than an unfinished complex one.</a:t>
            </a:r>
            <a:endParaRPr lang="en-US" sz="1300" dirty="0"/>
          </a:p>
        </p:txBody>
      </p:sp>
      <p:sp>
        <p:nvSpPr>
          <p:cNvPr id="29" name="Shape 26"/>
          <p:cNvSpPr/>
          <p:nvPr/>
        </p:nvSpPr>
        <p:spPr>
          <a:xfrm>
            <a:off x="7086600" y="4681728"/>
            <a:ext cx="4709160" cy="1325880"/>
          </a:xfrm>
          <a:prstGeom prst="roundRect">
            <a:avLst>
              <a:gd name="adj" fmla="val 5517"/>
            </a:avLst>
          </a:prstGeom>
          <a:solidFill>
            <a:srgbClr val="FFF2F2"/>
          </a:solidFill>
          <a:ln w="12700">
            <a:solidFill>
              <a:srgbClr val="F0C6C6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7296912" y="4818888"/>
            <a:ext cx="1463040" cy="1828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D22630"/>
                </a:solidFill>
              </a:rPr>
              <a:t>EXIT REFLECTION</a:t>
            </a:r>
            <a:endParaRPr lang="en-US" sz="850" dirty="0"/>
          </a:p>
        </p:txBody>
      </p:sp>
      <p:sp>
        <p:nvSpPr>
          <p:cNvPr id="31" name="Text 28"/>
          <p:cNvSpPr/>
          <p:nvPr/>
        </p:nvSpPr>
        <p:spPr>
          <a:xfrm>
            <a:off x="7296912" y="5084064"/>
            <a:ext cx="4251960" cy="51206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71717"/>
                </a:solidFill>
              </a:rPr>
              <a:t>What did we finish? What problem did we meet? What is our next step?</a:t>
            </a:r>
            <a:endParaRPr lang="en-US" sz="1350" dirty="0"/>
          </a:p>
        </p:txBody>
      </p:sp>
      <p:sp>
        <p:nvSpPr>
          <p:cNvPr id="32" name="Text 29"/>
          <p:cNvSpPr/>
          <p:nvPr/>
        </p:nvSpPr>
        <p:spPr>
          <a:xfrm>
            <a:off x="7296912" y="5669280"/>
            <a:ext cx="4251960" cy="1828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5B5B"/>
                </a:solidFill>
              </a:rPr>
              <a:t>Update: group reflection + individual work log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71717"/>
          </a:solidFill>
          <a:ln w="12700">
            <a:solidFill>
              <a:srgbClr val="171717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965960" y="0"/>
            <a:ext cx="137160" cy="868680"/>
          </a:xfrm>
          <a:prstGeom prst="rect">
            <a:avLst/>
          </a:prstGeom>
          <a:solidFill>
            <a:srgbClr val="D2263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pic>
        <p:nvPicPr>
          <p:cNvPr id="4" name="Image 0" descr="/mnt/data/LOGO(1)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6656" y="146304"/>
            <a:ext cx="704088" cy="57607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331720" y="192024"/>
            <a:ext cx="8686800" cy="31089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Meeting 12: Product Story and Marketing</a:t>
            </a:r>
            <a:endParaRPr lang="en-US" sz="2100" dirty="0"/>
          </a:p>
        </p:txBody>
      </p:sp>
      <p:sp>
        <p:nvSpPr>
          <p:cNvPr id="6" name="Text 3"/>
          <p:cNvSpPr/>
          <p:nvPr/>
        </p:nvSpPr>
        <p:spPr>
          <a:xfrm>
            <a:off x="2350008" y="539496"/>
            <a:ext cx="8138160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50" dirty="0">
                <a:solidFill>
                  <a:srgbClr val="D8D8D8"/>
                </a:solidFill>
              </a:rPr>
              <a:t>Marketing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71717"/>
          </a:solidFill>
          <a:ln w="12700">
            <a:solidFill>
              <a:srgbClr val="171717">
                <a:alpha val="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20040" y="6624828"/>
            <a:ext cx="713232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FFFFFF"/>
                </a:solidFill>
              </a:rPr>
              <a:t>MENAUL SCHOOL  |  Future Makers Innovation Challenge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11567160" y="6624828"/>
            <a:ext cx="32004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FFFFFF"/>
                </a:solidFill>
              </a:rPr>
              <a:t>19</a:t>
            </a:r>
            <a:endParaRPr lang="en-US" sz="750" dirty="0"/>
          </a:p>
        </p:txBody>
      </p:sp>
      <p:sp>
        <p:nvSpPr>
          <p:cNvPr id="10" name="Shape 7"/>
          <p:cNvSpPr/>
          <p:nvPr/>
        </p:nvSpPr>
        <p:spPr>
          <a:xfrm>
            <a:off x="0" y="868680"/>
            <a:ext cx="1965960" cy="5696712"/>
          </a:xfrm>
          <a:prstGeom prst="rect">
            <a:avLst/>
          </a:prstGeom>
          <a:solidFill>
            <a:srgbClr val="D2263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201168" y="1143000"/>
            <a:ext cx="1536192" cy="12344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800" b="1" dirty="0">
                <a:solidFill>
                  <a:srgbClr val="FFFFFF"/>
                </a:solidFill>
              </a:rPr>
              <a:t>12</a:t>
            </a:r>
            <a:endParaRPr lang="en-US" sz="5800" dirty="0"/>
          </a:p>
        </p:txBody>
      </p:sp>
      <p:sp>
        <p:nvSpPr>
          <p:cNvPr id="12" name="Text 9"/>
          <p:cNvSpPr/>
          <p:nvPr/>
        </p:nvSpPr>
        <p:spPr>
          <a:xfrm>
            <a:off x="429768" y="2523744"/>
            <a:ext cx="1097280" cy="65836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300" dirty="0">
                <a:solidFill>
                  <a:srgbClr val="FFFFFF"/>
                </a:solidFill>
                <a:latin typeface="Segoe UI Emoji" panose="020B0502040204020203" pitchFamily="34" charset="0"/>
                <a:ea typeface="Segoe UI Emoji" panose="020B0502040204020203" pitchFamily="34" charset="-122"/>
                <a:cs typeface="Segoe UI Emoji" panose="020B0502040204020203" pitchFamily="34" charset="-120"/>
              </a:rPr>
              <a:t>📣</a:t>
            </a:r>
            <a:endParaRPr lang="en-US" sz="3300" dirty="0"/>
          </a:p>
        </p:txBody>
      </p:sp>
      <p:sp>
        <p:nvSpPr>
          <p:cNvPr id="13" name="Text 10"/>
          <p:cNvSpPr/>
          <p:nvPr/>
        </p:nvSpPr>
        <p:spPr>
          <a:xfrm>
            <a:off x="164592" y="3328416"/>
            <a:ext cx="1645920" cy="29260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MARKETING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402336" y="3703320"/>
            <a:ext cx="1143000" cy="0"/>
          </a:xfrm>
          <a:prstGeom prst="line">
            <a:avLst/>
          </a:prstGeom>
          <a:noFill/>
          <a:ln w="25400">
            <a:solidFill>
              <a:srgbClr val="FFFFFF">
                <a:alpha val="8000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228600" y="3877056"/>
            <a:ext cx="1508760" cy="23774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</a:rPr>
              <a:t>90 minutes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228600" y="5074920"/>
            <a:ext cx="1508760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</a:rPr>
              <a:t>Team evidence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</a:rPr>
              <a:t>+ reflection</a:t>
            </a:r>
            <a:endParaRPr lang="en-US" sz="1000" dirty="0"/>
          </a:p>
        </p:txBody>
      </p:sp>
      <p:sp>
        <p:nvSpPr>
          <p:cNvPr id="17" name="Shape 14"/>
          <p:cNvSpPr/>
          <p:nvPr/>
        </p:nvSpPr>
        <p:spPr>
          <a:xfrm>
            <a:off x="2331720" y="1143000"/>
            <a:ext cx="9464040" cy="731520"/>
          </a:xfrm>
          <a:prstGeom prst="roundRect">
            <a:avLst>
              <a:gd name="adj" fmla="val 10000"/>
            </a:avLst>
          </a:prstGeom>
          <a:solidFill>
            <a:srgbClr val="F2F3F5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2560320" y="1271016"/>
            <a:ext cx="1508760" cy="20116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D22630"/>
                </a:solidFill>
              </a:rPr>
              <a:t>TODAY’S GOAL</a:t>
            </a:r>
            <a:endParaRPr lang="en-US" sz="900" dirty="0"/>
          </a:p>
        </p:txBody>
      </p:sp>
      <p:sp>
        <p:nvSpPr>
          <p:cNvPr id="19" name="Text 16"/>
          <p:cNvSpPr/>
          <p:nvPr/>
        </p:nvSpPr>
        <p:spPr>
          <a:xfrm>
            <a:off x="4343400" y="1197864"/>
            <a:ext cx="713232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</a:rPr>
              <a:t>Create a product identity and explain why the solution matters.</a:t>
            </a:r>
            <a:endParaRPr lang="en-US" sz="1500" dirty="0"/>
          </a:p>
        </p:txBody>
      </p:sp>
      <p:sp>
        <p:nvSpPr>
          <p:cNvPr id="20" name="Shape 17"/>
          <p:cNvSpPr/>
          <p:nvPr/>
        </p:nvSpPr>
        <p:spPr>
          <a:xfrm>
            <a:off x="2331720" y="2121408"/>
            <a:ext cx="4526280" cy="2286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2532888" y="2258568"/>
            <a:ext cx="4123944" cy="24688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</a:rPr>
              <a:t>Class Activities</a:t>
            </a:r>
            <a:endParaRPr lang="en-US" sz="1500" dirty="0"/>
          </a:p>
        </p:txBody>
      </p:sp>
      <p:sp>
        <p:nvSpPr>
          <p:cNvPr id="22" name="Text 19"/>
          <p:cNvSpPr/>
          <p:nvPr/>
        </p:nvSpPr>
        <p:spPr>
          <a:xfrm>
            <a:off x="2606040" y="2624328"/>
            <a:ext cx="4023360" cy="1645920"/>
          </a:xfrm>
          <a:prstGeom prst="rect">
            <a:avLst/>
          </a:prstGeom>
          <a:noFill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1130" dirty="0">
                <a:solidFill>
                  <a:srgbClr val="2A2A2A"/>
                </a:solidFill>
              </a:rPr>
              <a:t>Create product name and logo</a:t>
            </a:r>
            <a:endParaRPr lang="en-US" sz="1130" dirty="0"/>
          </a:p>
          <a:p>
            <a:r>
              <a:rPr lang="en-US" sz="1130" dirty="0">
                <a:solidFill>
                  <a:srgbClr val="2A2A2A"/>
                </a:solidFill>
              </a:rPr>
              <a:t>Write slogan</a:t>
            </a:r>
            <a:endParaRPr lang="en-US" sz="1130" dirty="0"/>
          </a:p>
          <a:p>
            <a:r>
              <a:rPr lang="en-US" sz="1130" dirty="0">
                <a:solidFill>
                  <a:srgbClr val="2A2A2A"/>
                </a:solidFill>
              </a:rPr>
              <a:t>Identify target user</a:t>
            </a:r>
            <a:endParaRPr lang="en-US" sz="1130" dirty="0"/>
          </a:p>
          <a:p>
            <a:r>
              <a:rPr lang="en-US" sz="1130" dirty="0">
                <a:solidFill>
                  <a:srgbClr val="2A2A2A"/>
                </a:solidFill>
              </a:rPr>
              <a:t>Practise a 30-second pitch</a:t>
            </a:r>
            <a:endParaRPr lang="en-US" sz="1130" dirty="0"/>
          </a:p>
        </p:txBody>
      </p:sp>
      <p:sp>
        <p:nvSpPr>
          <p:cNvPr id="23" name="Shape 20"/>
          <p:cNvSpPr/>
          <p:nvPr/>
        </p:nvSpPr>
        <p:spPr>
          <a:xfrm>
            <a:off x="7086600" y="2121408"/>
            <a:ext cx="4709160" cy="2286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7287768" y="2258568"/>
            <a:ext cx="4306824" cy="24688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</a:rPr>
              <a:t>Team Deliverables</a:t>
            </a:r>
            <a:endParaRPr lang="en-US" sz="1500" dirty="0"/>
          </a:p>
        </p:txBody>
      </p:sp>
      <p:sp>
        <p:nvSpPr>
          <p:cNvPr id="25" name="Text 22"/>
          <p:cNvSpPr/>
          <p:nvPr/>
        </p:nvSpPr>
        <p:spPr>
          <a:xfrm>
            <a:off x="7360920" y="2624328"/>
            <a:ext cx="4206240" cy="1645920"/>
          </a:xfrm>
          <a:prstGeom prst="rect">
            <a:avLst/>
          </a:prstGeom>
          <a:noFill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1130" dirty="0">
                <a:solidFill>
                  <a:srgbClr val="2A2A2A"/>
                </a:solidFill>
              </a:rPr>
              <a:t>Product name</a:t>
            </a:r>
            <a:endParaRPr lang="en-US" sz="1130" dirty="0"/>
          </a:p>
          <a:p>
            <a:r>
              <a:rPr lang="en-US" sz="1130" dirty="0">
                <a:solidFill>
                  <a:srgbClr val="2A2A2A"/>
                </a:solidFill>
              </a:rPr>
              <a:t>Slogan</a:t>
            </a:r>
            <a:endParaRPr lang="en-US" sz="1130" dirty="0"/>
          </a:p>
          <a:p>
            <a:r>
              <a:rPr lang="en-US" sz="1130" dirty="0">
                <a:solidFill>
                  <a:srgbClr val="2A2A2A"/>
                </a:solidFill>
              </a:rPr>
              <a:t>Target user</a:t>
            </a:r>
            <a:endParaRPr lang="en-US" sz="1130" dirty="0"/>
          </a:p>
          <a:p>
            <a:r>
              <a:rPr lang="en-US" sz="1130" dirty="0">
                <a:solidFill>
                  <a:srgbClr val="2A2A2A"/>
                </a:solidFill>
              </a:rPr>
              <a:t>Elevator pitch</a:t>
            </a:r>
            <a:endParaRPr lang="en-US" sz="1130" dirty="0"/>
          </a:p>
        </p:txBody>
      </p:sp>
      <p:sp>
        <p:nvSpPr>
          <p:cNvPr id="26" name="Shape 23"/>
          <p:cNvSpPr/>
          <p:nvPr/>
        </p:nvSpPr>
        <p:spPr>
          <a:xfrm>
            <a:off x="2331720" y="4681728"/>
            <a:ext cx="4526280" cy="1325880"/>
          </a:xfrm>
          <a:prstGeom prst="roundRect">
            <a:avLst>
              <a:gd name="adj" fmla="val 5517"/>
            </a:avLst>
          </a:prstGeom>
          <a:solidFill>
            <a:srgbClr val="17171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2542032" y="4818888"/>
            <a:ext cx="1371600" cy="1828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D22630"/>
                </a:solidFill>
              </a:rPr>
              <a:t>TEACHER MOVE</a:t>
            </a:r>
            <a:endParaRPr lang="en-US" sz="850" dirty="0"/>
          </a:p>
        </p:txBody>
      </p:sp>
      <p:sp>
        <p:nvSpPr>
          <p:cNvPr id="28" name="Text 25"/>
          <p:cNvSpPr/>
          <p:nvPr/>
        </p:nvSpPr>
        <p:spPr>
          <a:xfrm>
            <a:off x="2542032" y="5102352"/>
            <a:ext cx="4069080" cy="6400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Students should speak like young designers and entrepreneurs.</a:t>
            </a:r>
            <a:endParaRPr lang="en-US" sz="1300" dirty="0"/>
          </a:p>
        </p:txBody>
      </p:sp>
      <p:sp>
        <p:nvSpPr>
          <p:cNvPr id="29" name="Shape 26"/>
          <p:cNvSpPr/>
          <p:nvPr/>
        </p:nvSpPr>
        <p:spPr>
          <a:xfrm>
            <a:off x="7086600" y="4681728"/>
            <a:ext cx="4709160" cy="1325880"/>
          </a:xfrm>
          <a:prstGeom prst="roundRect">
            <a:avLst>
              <a:gd name="adj" fmla="val 5517"/>
            </a:avLst>
          </a:prstGeom>
          <a:solidFill>
            <a:srgbClr val="FFF2F2"/>
          </a:solidFill>
          <a:ln w="12700">
            <a:solidFill>
              <a:srgbClr val="F0C6C6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7296912" y="4818888"/>
            <a:ext cx="1463040" cy="1828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D22630"/>
                </a:solidFill>
              </a:rPr>
              <a:t>EXIT REFLECTION</a:t>
            </a:r>
            <a:endParaRPr lang="en-US" sz="850" dirty="0"/>
          </a:p>
        </p:txBody>
      </p:sp>
      <p:sp>
        <p:nvSpPr>
          <p:cNvPr id="31" name="Text 28"/>
          <p:cNvSpPr/>
          <p:nvPr/>
        </p:nvSpPr>
        <p:spPr>
          <a:xfrm>
            <a:off x="7296912" y="5084064"/>
            <a:ext cx="4251960" cy="51206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71717"/>
                </a:solidFill>
              </a:rPr>
              <a:t>What did we finish? What problem did we meet? What is our next step?</a:t>
            </a:r>
            <a:endParaRPr lang="en-US" sz="1350" dirty="0"/>
          </a:p>
        </p:txBody>
      </p:sp>
      <p:sp>
        <p:nvSpPr>
          <p:cNvPr id="32" name="Text 29"/>
          <p:cNvSpPr/>
          <p:nvPr/>
        </p:nvSpPr>
        <p:spPr>
          <a:xfrm>
            <a:off x="7296912" y="5669280"/>
            <a:ext cx="4251960" cy="1828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5B5B"/>
                </a:solidFill>
              </a:rPr>
              <a:t>Update: group reflection + individual work log</a:t>
            </a:r>
            <a:endParaRPr lang="en-US" sz="10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71717"/>
          </a:solidFill>
          <a:ln w="12700">
            <a:solidFill>
              <a:srgbClr val="171717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965960" y="0"/>
            <a:ext cx="137160" cy="868680"/>
          </a:xfrm>
          <a:prstGeom prst="rect">
            <a:avLst/>
          </a:prstGeom>
          <a:solidFill>
            <a:srgbClr val="D2263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pic>
        <p:nvPicPr>
          <p:cNvPr id="4" name="Image 0" descr="/mnt/data/LOGO(1)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6656" y="146304"/>
            <a:ext cx="704088" cy="57607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331720" y="192024"/>
            <a:ext cx="8686800" cy="31089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Meeting 13: Prepare the Exhibition</a:t>
            </a:r>
            <a:endParaRPr lang="en-US" sz="2100" dirty="0"/>
          </a:p>
        </p:txBody>
      </p:sp>
      <p:sp>
        <p:nvSpPr>
          <p:cNvPr id="6" name="Text 3"/>
          <p:cNvSpPr/>
          <p:nvPr/>
        </p:nvSpPr>
        <p:spPr>
          <a:xfrm>
            <a:off x="2350008" y="539496"/>
            <a:ext cx="8138160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50" dirty="0">
                <a:solidFill>
                  <a:srgbClr val="D8D8D8"/>
                </a:solidFill>
              </a:rPr>
              <a:t>Prepare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71717"/>
          </a:solidFill>
          <a:ln w="12700">
            <a:solidFill>
              <a:srgbClr val="171717">
                <a:alpha val="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20040" y="6624828"/>
            <a:ext cx="713232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FFFFFF"/>
                </a:solidFill>
              </a:rPr>
              <a:t>MENAUL SCHOOL  |  Future Makers Innovation Challenge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11567160" y="6624828"/>
            <a:ext cx="32004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FFFFFF"/>
                </a:solidFill>
              </a:rPr>
              <a:t>20</a:t>
            </a:r>
            <a:endParaRPr lang="en-US" sz="750" dirty="0"/>
          </a:p>
        </p:txBody>
      </p:sp>
      <p:sp>
        <p:nvSpPr>
          <p:cNvPr id="10" name="Shape 7"/>
          <p:cNvSpPr/>
          <p:nvPr/>
        </p:nvSpPr>
        <p:spPr>
          <a:xfrm>
            <a:off x="0" y="868680"/>
            <a:ext cx="1965960" cy="5696712"/>
          </a:xfrm>
          <a:prstGeom prst="rect">
            <a:avLst/>
          </a:prstGeom>
          <a:solidFill>
            <a:srgbClr val="F28C2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201168" y="1143000"/>
            <a:ext cx="1536192" cy="12344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800" b="1" dirty="0">
                <a:solidFill>
                  <a:srgbClr val="FFFFFF"/>
                </a:solidFill>
              </a:rPr>
              <a:t>13</a:t>
            </a:r>
            <a:endParaRPr lang="en-US" sz="5800" dirty="0"/>
          </a:p>
        </p:txBody>
      </p:sp>
      <p:sp>
        <p:nvSpPr>
          <p:cNvPr id="12" name="Text 9"/>
          <p:cNvSpPr/>
          <p:nvPr/>
        </p:nvSpPr>
        <p:spPr>
          <a:xfrm>
            <a:off x="429768" y="2523744"/>
            <a:ext cx="1097280" cy="65836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300" dirty="0">
                <a:solidFill>
                  <a:srgbClr val="FFFFFF"/>
                </a:solidFill>
                <a:latin typeface="Segoe UI Emoji" panose="020B0502040204020203" pitchFamily="34" charset="0"/>
                <a:ea typeface="Segoe UI Emoji" panose="020B0502040204020203" pitchFamily="34" charset="-122"/>
                <a:cs typeface="Segoe UI Emoji" panose="020B0502040204020203" pitchFamily="34" charset="-120"/>
              </a:rPr>
              <a:t>🖼️</a:t>
            </a:r>
            <a:endParaRPr lang="en-US" sz="3300" dirty="0"/>
          </a:p>
        </p:txBody>
      </p:sp>
      <p:sp>
        <p:nvSpPr>
          <p:cNvPr id="13" name="Text 10"/>
          <p:cNvSpPr/>
          <p:nvPr/>
        </p:nvSpPr>
        <p:spPr>
          <a:xfrm>
            <a:off x="164592" y="3328416"/>
            <a:ext cx="1645920" cy="29260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PREPARE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402336" y="3703320"/>
            <a:ext cx="1143000" cy="0"/>
          </a:xfrm>
          <a:prstGeom prst="line">
            <a:avLst/>
          </a:prstGeom>
          <a:noFill/>
          <a:ln w="25400">
            <a:solidFill>
              <a:srgbClr val="FFFFFF">
                <a:alpha val="8000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228600" y="3877056"/>
            <a:ext cx="1508760" cy="23774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</a:rPr>
              <a:t>90 minutes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228600" y="5074920"/>
            <a:ext cx="1508760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</a:rPr>
              <a:t>Team evidence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</a:rPr>
              <a:t>+ reflection</a:t>
            </a:r>
            <a:endParaRPr lang="en-US" sz="1000" dirty="0"/>
          </a:p>
        </p:txBody>
      </p:sp>
      <p:sp>
        <p:nvSpPr>
          <p:cNvPr id="17" name="Shape 14"/>
          <p:cNvSpPr/>
          <p:nvPr/>
        </p:nvSpPr>
        <p:spPr>
          <a:xfrm>
            <a:off x="2331720" y="1143000"/>
            <a:ext cx="9464040" cy="731520"/>
          </a:xfrm>
          <a:prstGeom prst="roundRect">
            <a:avLst>
              <a:gd name="adj" fmla="val 10000"/>
            </a:avLst>
          </a:prstGeom>
          <a:solidFill>
            <a:srgbClr val="F2F3F5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2560320" y="1271016"/>
            <a:ext cx="1508760" cy="20116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F28C28"/>
                </a:solidFill>
              </a:rPr>
              <a:t>TODAY’S GOAL</a:t>
            </a:r>
            <a:endParaRPr lang="en-US" sz="900" dirty="0"/>
          </a:p>
        </p:txBody>
      </p:sp>
      <p:sp>
        <p:nvSpPr>
          <p:cNvPr id="19" name="Text 16"/>
          <p:cNvSpPr/>
          <p:nvPr/>
        </p:nvSpPr>
        <p:spPr>
          <a:xfrm>
            <a:off x="4343400" y="1197864"/>
            <a:ext cx="713232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</a:rPr>
              <a:t>Complete the display board, PPT, portfolio and presentation rehearsal.</a:t>
            </a:r>
            <a:endParaRPr lang="en-US" sz="1500" dirty="0"/>
          </a:p>
        </p:txBody>
      </p:sp>
      <p:sp>
        <p:nvSpPr>
          <p:cNvPr id="20" name="Shape 17"/>
          <p:cNvSpPr/>
          <p:nvPr/>
        </p:nvSpPr>
        <p:spPr>
          <a:xfrm>
            <a:off x="2331720" y="2121408"/>
            <a:ext cx="4526280" cy="2286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2532888" y="2258568"/>
            <a:ext cx="4123944" cy="24688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</a:rPr>
              <a:t>Class Activities</a:t>
            </a:r>
            <a:endParaRPr lang="en-US" sz="1500" dirty="0"/>
          </a:p>
        </p:txBody>
      </p:sp>
      <p:sp>
        <p:nvSpPr>
          <p:cNvPr id="22" name="Text 19"/>
          <p:cNvSpPr/>
          <p:nvPr/>
        </p:nvSpPr>
        <p:spPr>
          <a:xfrm>
            <a:off x="2606040" y="2624328"/>
            <a:ext cx="4023360" cy="1645920"/>
          </a:xfrm>
          <a:prstGeom prst="rect">
            <a:avLst/>
          </a:prstGeom>
          <a:noFill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1130" dirty="0">
                <a:solidFill>
                  <a:srgbClr val="2A2A2A"/>
                </a:solidFill>
              </a:rPr>
              <a:t>Finish display board</a:t>
            </a:r>
            <a:endParaRPr lang="en-US" sz="1130" dirty="0"/>
          </a:p>
          <a:p>
            <a:r>
              <a:rPr lang="en-US" sz="1130" dirty="0">
                <a:solidFill>
                  <a:srgbClr val="2A2A2A"/>
                </a:solidFill>
              </a:rPr>
              <a:t>Complete PPT slides</a:t>
            </a:r>
            <a:endParaRPr lang="en-US" sz="1130" dirty="0"/>
          </a:p>
          <a:p>
            <a:r>
              <a:rPr lang="en-US" sz="1130" dirty="0">
                <a:solidFill>
                  <a:srgbClr val="2A2A2A"/>
                </a:solidFill>
              </a:rPr>
              <a:t>Organize portfolio</a:t>
            </a:r>
            <a:endParaRPr lang="en-US" sz="1130" dirty="0"/>
          </a:p>
          <a:p>
            <a:r>
              <a:rPr lang="en-US" sz="1130" dirty="0">
                <a:solidFill>
                  <a:srgbClr val="2A2A2A"/>
                </a:solidFill>
              </a:rPr>
              <a:t>Rehearse presentation and demo</a:t>
            </a:r>
            <a:endParaRPr lang="en-US" sz="1130" dirty="0"/>
          </a:p>
        </p:txBody>
      </p:sp>
      <p:sp>
        <p:nvSpPr>
          <p:cNvPr id="23" name="Shape 20"/>
          <p:cNvSpPr/>
          <p:nvPr/>
        </p:nvSpPr>
        <p:spPr>
          <a:xfrm>
            <a:off x="7086600" y="2121408"/>
            <a:ext cx="4709160" cy="2286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7287768" y="2258568"/>
            <a:ext cx="4306824" cy="24688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</a:rPr>
              <a:t>Team Deliverables</a:t>
            </a:r>
            <a:endParaRPr lang="en-US" sz="1500" dirty="0"/>
          </a:p>
        </p:txBody>
      </p:sp>
      <p:sp>
        <p:nvSpPr>
          <p:cNvPr id="25" name="Text 22"/>
          <p:cNvSpPr/>
          <p:nvPr/>
        </p:nvSpPr>
        <p:spPr>
          <a:xfrm>
            <a:off x="7360920" y="2624328"/>
            <a:ext cx="4206240" cy="1645920"/>
          </a:xfrm>
          <a:prstGeom prst="rect">
            <a:avLst/>
          </a:prstGeom>
          <a:noFill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1130" dirty="0">
                <a:solidFill>
                  <a:srgbClr val="2A2A2A"/>
                </a:solidFill>
              </a:rPr>
              <a:t>Final model</a:t>
            </a:r>
            <a:endParaRPr lang="en-US" sz="1130" dirty="0"/>
          </a:p>
          <a:p>
            <a:r>
              <a:rPr lang="en-US" sz="1130" dirty="0">
                <a:solidFill>
                  <a:srgbClr val="2A2A2A"/>
                </a:solidFill>
              </a:rPr>
              <a:t>Display board</a:t>
            </a:r>
            <a:endParaRPr lang="en-US" sz="1130" dirty="0"/>
          </a:p>
          <a:p>
            <a:r>
              <a:rPr lang="en-US" sz="1130" dirty="0">
                <a:solidFill>
                  <a:srgbClr val="2A2A2A"/>
                </a:solidFill>
              </a:rPr>
              <a:t>PPT presentation</a:t>
            </a:r>
            <a:endParaRPr lang="en-US" sz="1130" dirty="0"/>
          </a:p>
          <a:p>
            <a:r>
              <a:rPr lang="en-US" sz="1130" dirty="0">
                <a:solidFill>
                  <a:srgbClr val="2A2A2A"/>
                </a:solidFill>
              </a:rPr>
              <a:t>Complete group portfolio</a:t>
            </a:r>
            <a:endParaRPr lang="en-US" sz="1130" dirty="0"/>
          </a:p>
        </p:txBody>
      </p:sp>
      <p:sp>
        <p:nvSpPr>
          <p:cNvPr id="26" name="Shape 23"/>
          <p:cNvSpPr/>
          <p:nvPr/>
        </p:nvSpPr>
        <p:spPr>
          <a:xfrm>
            <a:off x="2331720" y="4681728"/>
            <a:ext cx="4526280" cy="1325880"/>
          </a:xfrm>
          <a:prstGeom prst="roundRect">
            <a:avLst>
              <a:gd name="adj" fmla="val 5517"/>
            </a:avLst>
          </a:prstGeom>
          <a:solidFill>
            <a:srgbClr val="17171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2542032" y="4818888"/>
            <a:ext cx="1371600" cy="1828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D22630"/>
                </a:solidFill>
              </a:rPr>
              <a:t>TEACHER MOVE</a:t>
            </a:r>
            <a:endParaRPr lang="en-US" sz="850" dirty="0"/>
          </a:p>
        </p:txBody>
      </p:sp>
      <p:sp>
        <p:nvSpPr>
          <p:cNvPr id="28" name="Text 25"/>
          <p:cNvSpPr/>
          <p:nvPr/>
        </p:nvSpPr>
        <p:spPr>
          <a:xfrm>
            <a:off x="2542032" y="5102352"/>
            <a:ext cx="4069080" cy="6400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Run a gallery walk rehearsal and give quick feedback.</a:t>
            </a:r>
            <a:endParaRPr lang="en-US" sz="1300" dirty="0"/>
          </a:p>
        </p:txBody>
      </p:sp>
      <p:sp>
        <p:nvSpPr>
          <p:cNvPr id="29" name="Shape 26"/>
          <p:cNvSpPr/>
          <p:nvPr/>
        </p:nvSpPr>
        <p:spPr>
          <a:xfrm>
            <a:off x="7086600" y="4681728"/>
            <a:ext cx="4709160" cy="1325880"/>
          </a:xfrm>
          <a:prstGeom prst="roundRect">
            <a:avLst>
              <a:gd name="adj" fmla="val 5517"/>
            </a:avLst>
          </a:prstGeom>
          <a:solidFill>
            <a:srgbClr val="FFF2F2"/>
          </a:solidFill>
          <a:ln w="12700">
            <a:solidFill>
              <a:srgbClr val="F0C6C6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7296912" y="4818888"/>
            <a:ext cx="1463040" cy="1828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D22630"/>
                </a:solidFill>
              </a:rPr>
              <a:t>EXIT REFLECTION</a:t>
            </a:r>
            <a:endParaRPr lang="en-US" sz="850" dirty="0"/>
          </a:p>
        </p:txBody>
      </p:sp>
      <p:sp>
        <p:nvSpPr>
          <p:cNvPr id="31" name="Text 28"/>
          <p:cNvSpPr/>
          <p:nvPr/>
        </p:nvSpPr>
        <p:spPr>
          <a:xfrm>
            <a:off x="7296912" y="5084064"/>
            <a:ext cx="4251960" cy="51206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71717"/>
                </a:solidFill>
              </a:rPr>
              <a:t>What did we finish? What problem did we meet? What is our next step?</a:t>
            </a:r>
            <a:endParaRPr lang="en-US" sz="1350" dirty="0"/>
          </a:p>
        </p:txBody>
      </p:sp>
      <p:sp>
        <p:nvSpPr>
          <p:cNvPr id="32" name="Text 29"/>
          <p:cNvSpPr/>
          <p:nvPr/>
        </p:nvSpPr>
        <p:spPr>
          <a:xfrm>
            <a:off x="7296912" y="5669280"/>
            <a:ext cx="4251960" cy="1828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5B5B"/>
                </a:solidFill>
              </a:rPr>
              <a:t>Update: group reflection + individual work log</a:t>
            </a:r>
            <a:endParaRPr lang="en-US" sz="10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71717"/>
          </a:solidFill>
          <a:ln w="12700">
            <a:solidFill>
              <a:srgbClr val="171717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965960" y="0"/>
            <a:ext cx="137160" cy="868680"/>
          </a:xfrm>
          <a:prstGeom prst="rect">
            <a:avLst/>
          </a:prstGeom>
          <a:solidFill>
            <a:srgbClr val="D2263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pic>
        <p:nvPicPr>
          <p:cNvPr id="4" name="Image 0" descr="/mnt/data/LOGO(1)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6656" y="146304"/>
            <a:ext cx="704088" cy="57607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331720" y="192024"/>
            <a:ext cx="8686800" cy="31089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Meeting 14: Future Makers Expo</a:t>
            </a:r>
            <a:endParaRPr lang="en-US" sz="2100" dirty="0"/>
          </a:p>
        </p:txBody>
      </p:sp>
      <p:sp>
        <p:nvSpPr>
          <p:cNvPr id="6" name="Text 3"/>
          <p:cNvSpPr/>
          <p:nvPr/>
        </p:nvSpPr>
        <p:spPr>
          <a:xfrm>
            <a:off x="2350008" y="539496"/>
            <a:ext cx="8138160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50" dirty="0">
                <a:solidFill>
                  <a:srgbClr val="D8D8D8"/>
                </a:solidFill>
              </a:rPr>
              <a:t>Present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71717"/>
          </a:solidFill>
          <a:ln w="12700">
            <a:solidFill>
              <a:srgbClr val="171717">
                <a:alpha val="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20040" y="6624828"/>
            <a:ext cx="713232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FFFFFF"/>
                </a:solidFill>
              </a:rPr>
              <a:t>MENAUL SCHOOL  |  Future Makers Innovation Challenge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11567160" y="6624828"/>
            <a:ext cx="32004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FFFFFF"/>
                </a:solidFill>
              </a:rPr>
              <a:t>21</a:t>
            </a:r>
            <a:endParaRPr lang="en-US" sz="750" dirty="0"/>
          </a:p>
        </p:txBody>
      </p:sp>
      <p:sp>
        <p:nvSpPr>
          <p:cNvPr id="10" name="Shape 7"/>
          <p:cNvSpPr/>
          <p:nvPr/>
        </p:nvSpPr>
        <p:spPr>
          <a:xfrm>
            <a:off x="0" y="868680"/>
            <a:ext cx="1965960" cy="5696712"/>
          </a:xfrm>
          <a:prstGeom prst="rect">
            <a:avLst/>
          </a:prstGeom>
          <a:solidFill>
            <a:srgbClr val="D2263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201168" y="1143000"/>
            <a:ext cx="1536192" cy="12344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800" b="1" dirty="0">
                <a:solidFill>
                  <a:srgbClr val="FFFFFF"/>
                </a:solidFill>
              </a:rPr>
              <a:t>14</a:t>
            </a:r>
            <a:endParaRPr lang="en-US" sz="5800" dirty="0"/>
          </a:p>
        </p:txBody>
      </p:sp>
      <p:sp>
        <p:nvSpPr>
          <p:cNvPr id="12" name="Text 9"/>
          <p:cNvSpPr/>
          <p:nvPr/>
        </p:nvSpPr>
        <p:spPr>
          <a:xfrm>
            <a:off x="429768" y="2523744"/>
            <a:ext cx="1097280" cy="65836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300" dirty="0">
                <a:solidFill>
                  <a:srgbClr val="FFFFFF"/>
                </a:solidFill>
                <a:latin typeface="Segoe UI Emoji" panose="020B0502040204020203" pitchFamily="34" charset="0"/>
                <a:ea typeface="Segoe UI Emoji" panose="020B0502040204020203" pitchFamily="34" charset="-122"/>
                <a:cs typeface="Segoe UI Emoji" panose="020B0502040204020203" pitchFamily="34" charset="-120"/>
              </a:rPr>
              <a:t>🎤</a:t>
            </a:r>
            <a:endParaRPr lang="en-US" sz="3300" dirty="0"/>
          </a:p>
        </p:txBody>
      </p:sp>
      <p:sp>
        <p:nvSpPr>
          <p:cNvPr id="13" name="Text 10"/>
          <p:cNvSpPr/>
          <p:nvPr/>
        </p:nvSpPr>
        <p:spPr>
          <a:xfrm>
            <a:off x="164592" y="3328416"/>
            <a:ext cx="1645920" cy="29260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PRESENT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402336" y="3703320"/>
            <a:ext cx="1143000" cy="0"/>
          </a:xfrm>
          <a:prstGeom prst="line">
            <a:avLst/>
          </a:prstGeom>
          <a:noFill/>
          <a:ln w="25400">
            <a:solidFill>
              <a:srgbClr val="FFFFFF">
                <a:alpha val="8000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228600" y="3877056"/>
            <a:ext cx="1508760" cy="23774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</a:rPr>
              <a:t>90 minutes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228600" y="5074920"/>
            <a:ext cx="1508760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</a:rPr>
              <a:t>Team evidence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</a:rPr>
              <a:t>+ reflection</a:t>
            </a:r>
            <a:endParaRPr lang="en-US" sz="1000" dirty="0"/>
          </a:p>
        </p:txBody>
      </p:sp>
      <p:sp>
        <p:nvSpPr>
          <p:cNvPr id="17" name="Shape 14"/>
          <p:cNvSpPr/>
          <p:nvPr/>
        </p:nvSpPr>
        <p:spPr>
          <a:xfrm>
            <a:off x="2331720" y="1143000"/>
            <a:ext cx="9464040" cy="731520"/>
          </a:xfrm>
          <a:prstGeom prst="roundRect">
            <a:avLst>
              <a:gd name="adj" fmla="val 10000"/>
            </a:avLst>
          </a:prstGeom>
          <a:solidFill>
            <a:srgbClr val="F2F3F5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2560320" y="1271016"/>
            <a:ext cx="1508760" cy="20116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D22630"/>
                </a:solidFill>
              </a:rPr>
              <a:t>TODAY’S GOAL</a:t>
            </a:r>
            <a:endParaRPr lang="en-US" sz="900" dirty="0"/>
          </a:p>
        </p:txBody>
      </p:sp>
      <p:sp>
        <p:nvSpPr>
          <p:cNvPr id="19" name="Text 16"/>
          <p:cNvSpPr/>
          <p:nvPr/>
        </p:nvSpPr>
        <p:spPr>
          <a:xfrm>
            <a:off x="4343400" y="1197864"/>
            <a:ext cx="713232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</a:rPr>
              <a:t>Present the working model and design process to a real audience.</a:t>
            </a:r>
            <a:endParaRPr lang="en-US" sz="1500" dirty="0"/>
          </a:p>
        </p:txBody>
      </p:sp>
      <p:sp>
        <p:nvSpPr>
          <p:cNvPr id="20" name="Shape 17"/>
          <p:cNvSpPr/>
          <p:nvPr/>
        </p:nvSpPr>
        <p:spPr>
          <a:xfrm>
            <a:off x="2331720" y="2121408"/>
            <a:ext cx="4526280" cy="2286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2532888" y="2258568"/>
            <a:ext cx="4123944" cy="24688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</a:rPr>
              <a:t>Class Activities</a:t>
            </a:r>
            <a:endParaRPr lang="en-US" sz="1500" dirty="0"/>
          </a:p>
        </p:txBody>
      </p:sp>
      <p:sp>
        <p:nvSpPr>
          <p:cNvPr id="22" name="Text 19"/>
          <p:cNvSpPr/>
          <p:nvPr/>
        </p:nvSpPr>
        <p:spPr>
          <a:xfrm>
            <a:off x="2606040" y="2624328"/>
            <a:ext cx="4023360" cy="1645920"/>
          </a:xfrm>
          <a:prstGeom prst="rect">
            <a:avLst/>
          </a:prstGeom>
          <a:noFill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1130" dirty="0">
                <a:solidFill>
                  <a:srgbClr val="2A2A2A"/>
                </a:solidFill>
              </a:rPr>
              <a:t>Set up exhibition booth</a:t>
            </a:r>
            <a:endParaRPr lang="en-US" sz="1130" dirty="0"/>
          </a:p>
          <a:p>
            <a:r>
              <a:rPr lang="en-US" sz="1130" dirty="0">
                <a:solidFill>
                  <a:srgbClr val="2A2A2A"/>
                </a:solidFill>
              </a:rPr>
              <a:t>Present for 5–7 minutes</a:t>
            </a:r>
            <a:endParaRPr lang="en-US" sz="1130" dirty="0"/>
          </a:p>
          <a:p>
            <a:r>
              <a:rPr lang="en-US" sz="1130" dirty="0">
                <a:solidFill>
                  <a:srgbClr val="2A2A2A"/>
                </a:solidFill>
              </a:rPr>
              <a:t>Demonstrate model</a:t>
            </a:r>
            <a:endParaRPr lang="en-US" sz="1130" dirty="0"/>
          </a:p>
          <a:p>
            <a:r>
              <a:rPr lang="en-US" sz="1130" dirty="0">
                <a:solidFill>
                  <a:srgbClr val="2A2A2A"/>
                </a:solidFill>
              </a:rPr>
              <a:t>Answer questions</a:t>
            </a:r>
            <a:endParaRPr lang="en-US" sz="1130" dirty="0"/>
          </a:p>
        </p:txBody>
      </p:sp>
      <p:sp>
        <p:nvSpPr>
          <p:cNvPr id="23" name="Shape 20"/>
          <p:cNvSpPr/>
          <p:nvPr/>
        </p:nvSpPr>
        <p:spPr>
          <a:xfrm>
            <a:off x="7086600" y="2121408"/>
            <a:ext cx="4709160" cy="2286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7287768" y="2258568"/>
            <a:ext cx="4306824" cy="24688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</a:rPr>
              <a:t>Team Deliverables</a:t>
            </a:r>
            <a:endParaRPr lang="en-US" sz="1500" dirty="0"/>
          </a:p>
        </p:txBody>
      </p:sp>
      <p:sp>
        <p:nvSpPr>
          <p:cNvPr id="25" name="Text 22"/>
          <p:cNvSpPr/>
          <p:nvPr/>
        </p:nvSpPr>
        <p:spPr>
          <a:xfrm>
            <a:off x="7360920" y="2624328"/>
            <a:ext cx="4206240" cy="1645920"/>
          </a:xfrm>
          <a:prstGeom prst="rect">
            <a:avLst/>
          </a:prstGeom>
          <a:noFill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1130" dirty="0">
                <a:solidFill>
                  <a:srgbClr val="2A2A2A"/>
                </a:solidFill>
              </a:rPr>
              <a:t>Working model</a:t>
            </a:r>
            <a:endParaRPr lang="en-US" sz="1130" dirty="0"/>
          </a:p>
          <a:p>
            <a:r>
              <a:rPr lang="en-US" sz="1130" dirty="0">
                <a:solidFill>
                  <a:srgbClr val="2A2A2A"/>
                </a:solidFill>
              </a:rPr>
              <a:t>Display board</a:t>
            </a:r>
            <a:endParaRPr lang="en-US" sz="1130" dirty="0"/>
          </a:p>
          <a:p>
            <a:r>
              <a:rPr lang="en-US" sz="1130" dirty="0">
                <a:solidFill>
                  <a:srgbClr val="2A2A2A"/>
                </a:solidFill>
              </a:rPr>
              <a:t>PPT presentation</a:t>
            </a:r>
            <a:endParaRPr lang="en-US" sz="1130" dirty="0"/>
          </a:p>
          <a:p>
            <a:r>
              <a:rPr lang="en-US" sz="1130" dirty="0">
                <a:solidFill>
                  <a:srgbClr val="2A2A2A"/>
                </a:solidFill>
              </a:rPr>
              <a:t>Portfolio and work logs</a:t>
            </a:r>
            <a:endParaRPr lang="en-US" sz="1130" dirty="0"/>
          </a:p>
        </p:txBody>
      </p:sp>
      <p:sp>
        <p:nvSpPr>
          <p:cNvPr id="26" name="Shape 23"/>
          <p:cNvSpPr/>
          <p:nvPr/>
        </p:nvSpPr>
        <p:spPr>
          <a:xfrm>
            <a:off x="2331720" y="4681728"/>
            <a:ext cx="4526280" cy="1325880"/>
          </a:xfrm>
          <a:prstGeom prst="roundRect">
            <a:avLst>
              <a:gd name="adj" fmla="val 5517"/>
            </a:avLst>
          </a:prstGeom>
          <a:solidFill>
            <a:srgbClr val="17171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2542032" y="4818888"/>
            <a:ext cx="1371600" cy="1828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D22630"/>
                </a:solidFill>
              </a:rPr>
              <a:t>TEACHER MOVE</a:t>
            </a:r>
            <a:endParaRPr lang="en-US" sz="850" dirty="0"/>
          </a:p>
        </p:txBody>
      </p:sp>
      <p:sp>
        <p:nvSpPr>
          <p:cNvPr id="28" name="Text 25"/>
          <p:cNvSpPr/>
          <p:nvPr/>
        </p:nvSpPr>
        <p:spPr>
          <a:xfrm>
            <a:off x="2542032" y="5102352"/>
            <a:ext cx="4069080" cy="6400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Celebrate process, learning, teamwork and improvement—not only the “best” model.</a:t>
            </a:r>
            <a:endParaRPr lang="en-US" sz="1300" dirty="0"/>
          </a:p>
        </p:txBody>
      </p:sp>
      <p:sp>
        <p:nvSpPr>
          <p:cNvPr id="29" name="Shape 26"/>
          <p:cNvSpPr/>
          <p:nvPr/>
        </p:nvSpPr>
        <p:spPr>
          <a:xfrm>
            <a:off x="7086600" y="4681728"/>
            <a:ext cx="4709160" cy="1325880"/>
          </a:xfrm>
          <a:prstGeom prst="roundRect">
            <a:avLst>
              <a:gd name="adj" fmla="val 5517"/>
            </a:avLst>
          </a:prstGeom>
          <a:solidFill>
            <a:srgbClr val="FFF2F2"/>
          </a:solidFill>
          <a:ln w="12700">
            <a:solidFill>
              <a:srgbClr val="F0C6C6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7296912" y="4818888"/>
            <a:ext cx="1463040" cy="1828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D22630"/>
                </a:solidFill>
              </a:rPr>
              <a:t>EXIT REFLECTION</a:t>
            </a:r>
            <a:endParaRPr lang="en-US" sz="850" dirty="0"/>
          </a:p>
        </p:txBody>
      </p:sp>
      <p:sp>
        <p:nvSpPr>
          <p:cNvPr id="31" name="Text 28"/>
          <p:cNvSpPr/>
          <p:nvPr/>
        </p:nvSpPr>
        <p:spPr>
          <a:xfrm>
            <a:off x="7296912" y="5084064"/>
            <a:ext cx="4251960" cy="51206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71717"/>
                </a:solidFill>
              </a:rPr>
              <a:t>What did we finish? What problem did we meet? What is our next step?</a:t>
            </a:r>
            <a:endParaRPr lang="en-US" sz="1350" dirty="0"/>
          </a:p>
        </p:txBody>
      </p:sp>
      <p:sp>
        <p:nvSpPr>
          <p:cNvPr id="32" name="Text 29"/>
          <p:cNvSpPr/>
          <p:nvPr/>
        </p:nvSpPr>
        <p:spPr>
          <a:xfrm>
            <a:off x="7296912" y="5669280"/>
            <a:ext cx="4251960" cy="1828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5B5B"/>
                </a:solidFill>
              </a:rPr>
              <a:t>Update: group reflection + individual work log</a:t>
            </a:r>
            <a:endParaRPr lang="en-US" sz="10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71717"/>
          </a:solidFill>
          <a:ln w="12700">
            <a:solidFill>
              <a:srgbClr val="171717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965960" y="0"/>
            <a:ext cx="137160" cy="868680"/>
          </a:xfrm>
          <a:prstGeom prst="rect">
            <a:avLst/>
          </a:prstGeom>
          <a:solidFill>
            <a:srgbClr val="D2263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pic>
        <p:nvPicPr>
          <p:cNvPr id="4" name="Image 0" descr="/mnt/data/LOGO(1)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6656" y="146304"/>
            <a:ext cx="704088" cy="57607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331720" y="192024"/>
            <a:ext cx="8686800" cy="31089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Assessment Rubric</a:t>
            </a:r>
            <a:endParaRPr lang="en-US" sz="2100" dirty="0"/>
          </a:p>
        </p:txBody>
      </p:sp>
      <p:sp>
        <p:nvSpPr>
          <p:cNvPr id="6" name="Text 3"/>
          <p:cNvSpPr/>
          <p:nvPr/>
        </p:nvSpPr>
        <p:spPr>
          <a:xfrm>
            <a:off x="2350008" y="539496"/>
            <a:ext cx="8138160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50" dirty="0">
                <a:solidFill>
                  <a:srgbClr val="D8D8D8"/>
                </a:solidFill>
              </a:rPr>
              <a:t>Total: 100 points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71717"/>
          </a:solidFill>
          <a:ln w="12700">
            <a:solidFill>
              <a:srgbClr val="171717">
                <a:alpha val="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20040" y="6624828"/>
            <a:ext cx="713232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FFFFFF"/>
                </a:solidFill>
              </a:rPr>
              <a:t>MENAUL SCHOOL  |  Future Makers Innovation Challenge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11567160" y="6624828"/>
            <a:ext cx="32004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FFFFFF"/>
                </a:solidFill>
              </a:rPr>
              <a:t>22</a:t>
            </a:r>
            <a:endParaRPr lang="en-US" sz="750" dirty="0"/>
          </a:p>
        </p:txBody>
      </p:sp>
      <p:sp>
        <p:nvSpPr>
          <p:cNvPr id="10" name="Text 7"/>
          <p:cNvSpPr/>
          <p:nvPr/>
        </p:nvSpPr>
        <p:spPr>
          <a:xfrm>
            <a:off x="685800" y="1078992"/>
            <a:ext cx="640080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71717"/>
                </a:solidFill>
              </a:rPr>
              <a:t>What will students be assessed on?</a:t>
            </a:r>
            <a:endParaRPr lang="en-US" sz="2000" dirty="0"/>
          </a:p>
        </p:txBody>
      </p:sp>
      <p:sp>
        <p:nvSpPr>
          <p:cNvPr id="11" name="Shape 8"/>
          <p:cNvSpPr/>
          <p:nvPr/>
        </p:nvSpPr>
        <p:spPr>
          <a:xfrm>
            <a:off x="822960" y="1600200"/>
            <a:ext cx="4937760" cy="502920"/>
          </a:xfrm>
          <a:prstGeom prst="roundRect">
            <a:avLst>
              <a:gd name="adj" fmla="val 14545"/>
            </a:avLst>
          </a:prstGeom>
          <a:solidFill>
            <a:srgbClr val="F2F3F5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987552" y="1737360"/>
            <a:ext cx="3931920" cy="16459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171717"/>
                </a:solidFill>
              </a:rPr>
              <a:t>Problem Identification &amp; Research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5166360" y="1700784"/>
            <a:ext cx="310896" cy="310896"/>
          </a:xfrm>
          <a:prstGeom prst="ellipse">
            <a:avLst/>
          </a:prstGeom>
          <a:solidFill>
            <a:srgbClr val="D2263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5166360" y="1764792"/>
            <a:ext cx="310896" cy="914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</a:rPr>
              <a:t>10</a:t>
            </a:r>
            <a:endParaRPr lang="en-US" sz="700" dirty="0"/>
          </a:p>
        </p:txBody>
      </p:sp>
      <p:sp>
        <p:nvSpPr>
          <p:cNvPr id="15" name="Shape 12"/>
          <p:cNvSpPr/>
          <p:nvPr/>
        </p:nvSpPr>
        <p:spPr>
          <a:xfrm>
            <a:off x="822960" y="2377440"/>
            <a:ext cx="4937760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987552" y="2514600"/>
            <a:ext cx="3931920" cy="16459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171717"/>
                </a:solidFill>
              </a:rPr>
              <a:t>Design Thinking Process</a:t>
            </a:r>
            <a:endParaRPr lang="en-US" sz="1150" dirty="0"/>
          </a:p>
        </p:txBody>
      </p:sp>
      <p:sp>
        <p:nvSpPr>
          <p:cNvPr id="17" name="Shape 14"/>
          <p:cNvSpPr/>
          <p:nvPr/>
        </p:nvSpPr>
        <p:spPr>
          <a:xfrm>
            <a:off x="5166360" y="2478024"/>
            <a:ext cx="310896" cy="310896"/>
          </a:xfrm>
          <a:prstGeom prst="ellipse">
            <a:avLst/>
          </a:prstGeom>
          <a:solidFill>
            <a:srgbClr val="D2263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166360" y="2542032"/>
            <a:ext cx="310896" cy="914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</a:rPr>
              <a:t>15</a:t>
            </a:r>
            <a:endParaRPr lang="en-US" sz="700" dirty="0"/>
          </a:p>
        </p:txBody>
      </p:sp>
      <p:sp>
        <p:nvSpPr>
          <p:cNvPr id="19" name="Shape 16"/>
          <p:cNvSpPr/>
          <p:nvPr/>
        </p:nvSpPr>
        <p:spPr>
          <a:xfrm>
            <a:off x="822960" y="3154680"/>
            <a:ext cx="4937760" cy="502920"/>
          </a:xfrm>
          <a:prstGeom prst="roundRect">
            <a:avLst>
              <a:gd name="adj" fmla="val 14545"/>
            </a:avLst>
          </a:prstGeom>
          <a:solidFill>
            <a:srgbClr val="F2F3F5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987552" y="3291840"/>
            <a:ext cx="3931920" cy="16459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171717"/>
                </a:solidFill>
              </a:rPr>
              <a:t>Design &amp; Creativity</a:t>
            </a:r>
            <a:endParaRPr lang="en-US" sz="1150" dirty="0"/>
          </a:p>
        </p:txBody>
      </p:sp>
      <p:sp>
        <p:nvSpPr>
          <p:cNvPr id="21" name="Shape 18"/>
          <p:cNvSpPr/>
          <p:nvPr/>
        </p:nvSpPr>
        <p:spPr>
          <a:xfrm>
            <a:off x="5166360" y="3255264"/>
            <a:ext cx="310896" cy="310896"/>
          </a:xfrm>
          <a:prstGeom prst="ellipse">
            <a:avLst/>
          </a:prstGeom>
          <a:solidFill>
            <a:srgbClr val="D2263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5166360" y="3319272"/>
            <a:ext cx="310896" cy="914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</a:rPr>
              <a:t>10</a:t>
            </a:r>
            <a:endParaRPr lang="en-US" sz="700" dirty="0"/>
          </a:p>
        </p:txBody>
      </p:sp>
      <p:sp>
        <p:nvSpPr>
          <p:cNvPr id="23" name="Shape 20"/>
          <p:cNvSpPr/>
          <p:nvPr/>
        </p:nvSpPr>
        <p:spPr>
          <a:xfrm>
            <a:off x="822960" y="3931920"/>
            <a:ext cx="4937760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987552" y="4069080"/>
            <a:ext cx="3931920" cy="16459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171717"/>
                </a:solidFill>
              </a:rPr>
              <a:t>Working Prototype</a:t>
            </a:r>
            <a:endParaRPr lang="en-US" sz="1150" dirty="0"/>
          </a:p>
        </p:txBody>
      </p:sp>
      <p:sp>
        <p:nvSpPr>
          <p:cNvPr id="25" name="Shape 22"/>
          <p:cNvSpPr/>
          <p:nvPr/>
        </p:nvSpPr>
        <p:spPr>
          <a:xfrm>
            <a:off x="5166360" y="4032504"/>
            <a:ext cx="310896" cy="310896"/>
          </a:xfrm>
          <a:prstGeom prst="ellipse">
            <a:avLst/>
          </a:prstGeom>
          <a:solidFill>
            <a:srgbClr val="D2263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5166360" y="4096512"/>
            <a:ext cx="310896" cy="914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</a:rPr>
              <a:t>20</a:t>
            </a:r>
            <a:endParaRPr lang="en-US" sz="700" dirty="0"/>
          </a:p>
        </p:txBody>
      </p:sp>
      <p:sp>
        <p:nvSpPr>
          <p:cNvPr id="27" name="Shape 24"/>
          <p:cNvSpPr/>
          <p:nvPr/>
        </p:nvSpPr>
        <p:spPr>
          <a:xfrm>
            <a:off x="822960" y="4709160"/>
            <a:ext cx="4937760" cy="502920"/>
          </a:xfrm>
          <a:prstGeom prst="roundRect">
            <a:avLst>
              <a:gd name="adj" fmla="val 14545"/>
            </a:avLst>
          </a:prstGeom>
          <a:solidFill>
            <a:srgbClr val="F2F3F5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987552" y="4846320"/>
            <a:ext cx="3931920" cy="16459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171717"/>
                </a:solidFill>
              </a:rPr>
              <a:t>Testing &amp; Improvement</a:t>
            </a:r>
            <a:endParaRPr lang="en-US" sz="1150" dirty="0"/>
          </a:p>
        </p:txBody>
      </p:sp>
      <p:sp>
        <p:nvSpPr>
          <p:cNvPr id="29" name="Shape 26"/>
          <p:cNvSpPr/>
          <p:nvPr/>
        </p:nvSpPr>
        <p:spPr>
          <a:xfrm>
            <a:off x="5166360" y="4809744"/>
            <a:ext cx="310896" cy="310896"/>
          </a:xfrm>
          <a:prstGeom prst="ellipse">
            <a:avLst/>
          </a:prstGeom>
          <a:solidFill>
            <a:srgbClr val="D2263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5166360" y="4873752"/>
            <a:ext cx="310896" cy="914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</a:rPr>
              <a:t>10</a:t>
            </a:r>
            <a:endParaRPr lang="en-US" sz="700" dirty="0"/>
          </a:p>
        </p:txBody>
      </p:sp>
      <p:sp>
        <p:nvSpPr>
          <p:cNvPr id="31" name="Shape 28"/>
          <p:cNvSpPr/>
          <p:nvPr/>
        </p:nvSpPr>
        <p:spPr>
          <a:xfrm>
            <a:off x="6217920" y="1600200"/>
            <a:ext cx="4937760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6382512" y="1737360"/>
            <a:ext cx="3931920" cy="16459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171717"/>
                </a:solidFill>
              </a:rPr>
              <a:t>Teamwork &amp; Individual Contribution</a:t>
            </a:r>
            <a:endParaRPr lang="en-US" sz="1150" dirty="0"/>
          </a:p>
        </p:txBody>
      </p:sp>
      <p:sp>
        <p:nvSpPr>
          <p:cNvPr id="33" name="Shape 30"/>
          <p:cNvSpPr/>
          <p:nvPr/>
        </p:nvSpPr>
        <p:spPr>
          <a:xfrm>
            <a:off x="10561320" y="1700784"/>
            <a:ext cx="310896" cy="310896"/>
          </a:xfrm>
          <a:prstGeom prst="ellipse">
            <a:avLst/>
          </a:prstGeom>
          <a:solidFill>
            <a:srgbClr val="D2263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4" name="Text 31"/>
          <p:cNvSpPr/>
          <p:nvPr/>
        </p:nvSpPr>
        <p:spPr>
          <a:xfrm>
            <a:off x="10561320" y="1764792"/>
            <a:ext cx="310896" cy="914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</a:rPr>
              <a:t>10</a:t>
            </a:r>
            <a:endParaRPr lang="en-US" sz="700" dirty="0"/>
          </a:p>
        </p:txBody>
      </p:sp>
      <p:sp>
        <p:nvSpPr>
          <p:cNvPr id="35" name="Shape 32"/>
          <p:cNvSpPr/>
          <p:nvPr/>
        </p:nvSpPr>
        <p:spPr>
          <a:xfrm>
            <a:off x="6217920" y="2377440"/>
            <a:ext cx="4937760" cy="502920"/>
          </a:xfrm>
          <a:prstGeom prst="roundRect">
            <a:avLst>
              <a:gd name="adj" fmla="val 14545"/>
            </a:avLst>
          </a:prstGeom>
          <a:solidFill>
            <a:srgbClr val="F2F3F5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6382512" y="2514600"/>
            <a:ext cx="3931920" cy="16459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171717"/>
                </a:solidFill>
              </a:rPr>
              <a:t>Work Logs &amp; Reflections</a:t>
            </a:r>
            <a:endParaRPr lang="en-US" sz="1150" dirty="0"/>
          </a:p>
        </p:txBody>
      </p:sp>
      <p:sp>
        <p:nvSpPr>
          <p:cNvPr id="37" name="Shape 34"/>
          <p:cNvSpPr/>
          <p:nvPr/>
        </p:nvSpPr>
        <p:spPr>
          <a:xfrm>
            <a:off x="10561320" y="2478024"/>
            <a:ext cx="310896" cy="310896"/>
          </a:xfrm>
          <a:prstGeom prst="ellipse">
            <a:avLst/>
          </a:prstGeom>
          <a:solidFill>
            <a:srgbClr val="D2263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8" name="Text 35"/>
          <p:cNvSpPr/>
          <p:nvPr/>
        </p:nvSpPr>
        <p:spPr>
          <a:xfrm>
            <a:off x="10561320" y="2542032"/>
            <a:ext cx="310896" cy="914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</a:rPr>
              <a:t>10</a:t>
            </a:r>
            <a:endParaRPr lang="en-US" sz="700" dirty="0"/>
          </a:p>
        </p:txBody>
      </p:sp>
      <p:sp>
        <p:nvSpPr>
          <p:cNvPr id="39" name="Shape 36"/>
          <p:cNvSpPr/>
          <p:nvPr/>
        </p:nvSpPr>
        <p:spPr>
          <a:xfrm>
            <a:off x="6217920" y="3154680"/>
            <a:ext cx="4937760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40" name="Text 37"/>
          <p:cNvSpPr/>
          <p:nvPr/>
        </p:nvSpPr>
        <p:spPr>
          <a:xfrm>
            <a:off x="6382512" y="3291840"/>
            <a:ext cx="3931920" cy="16459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171717"/>
                </a:solidFill>
              </a:rPr>
              <a:t>Group Portfolio</a:t>
            </a:r>
            <a:endParaRPr lang="en-US" sz="1150" dirty="0"/>
          </a:p>
        </p:txBody>
      </p:sp>
      <p:sp>
        <p:nvSpPr>
          <p:cNvPr id="41" name="Shape 38"/>
          <p:cNvSpPr/>
          <p:nvPr/>
        </p:nvSpPr>
        <p:spPr>
          <a:xfrm>
            <a:off x="10561320" y="3255264"/>
            <a:ext cx="310896" cy="310896"/>
          </a:xfrm>
          <a:prstGeom prst="ellipse">
            <a:avLst/>
          </a:prstGeom>
          <a:solidFill>
            <a:srgbClr val="D2263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2" name="Text 39"/>
          <p:cNvSpPr/>
          <p:nvPr/>
        </p:nvSpPr>
        <p:spPr>
          <a:xfrm>
            <a:off x="10561320" y="3319272"/>
            <a:ext cx="310896" cy="914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</a:rPr>
              <a:t>5</a:t>
            </a:r>
            <a:endParaRPr lang="en-US" sz="700" dirty="0"/>
          </a:p>
        </p:txBody>
      </p:sp>
      <p:sp>
        <p:nvSpPr>
          <p:cNvPr id="43" name="Shape 40"/>
          <p:cNvSpPr/>
          <p:nvPr/>
        </p:nvSpPr>
        <p:spPr>
          <a:xfrm>
            <a:off x="6217920" y="3931920"/>
            <a:ext cx="4937760" cy="502920"/>
          </a:xfrm>
          <a:prstGeom prst="roundRect">
            <a:avLst>
              <a:gd name="adj" fmla="val 14545"/>
            </a:avLst>
          </a:prstGeom>
          <a:solidFill>
            <a:srgbClr val="F2F3F5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44" name="Text 41"/>
          <p:cNvSpPr/>
          <p:nvPr/>
        </p:nvSpPr>
        <p:spPr>
          <a:xfrm>
            <a:off x="6382512" y="4069080"/>
            <a:ext cx="3931920" cy="16459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171717"/>
                </a:solidFill>
              </a:rPr>
              <a:t>Display Board</a:t>
            </a:r>
            <a:endParaRPr lang="en-US" sz="1150" dirty="0"/>
          </a:p>
        </p:txBody>
      </p:sp>
      <p:sp>
        <p:nvSpPr>
          <p:cNvPr id="45" name="Shape 42"/>
          <p:cNvSpPr/>
          <p:nvPr/>
        </p:nvSpPr>
        <p:spPr>
          <a:xfrm>
            <a:off x="10561320" y="4032504"/>
            <a:ext cx="310896" cy="310896"/>
          </a:xfrm>
          <a:prstGeom prst="ellipse">
            <a:avLst/>
          </a:prstGeom>
          <a:solidFill>
            <a:srgbClr val="D2263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6" name="Text 43"/>
          <p:cNvSpPr/>
          <p:nvPr/>
        </p:nvSpPr>
        <p:spPr>
          <a:xfrm>
            <a:off x="10561320" y="4096512"/>
            <a:ext cx="310896" cy="914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</a:rPr>
              <a:t>5</a:t>
            </a:r>
            <a:endParaRPr lang="en-US" sz="700" dirty="0"/>
          </a:p>
        </p:txBody>
      </p:sp>
      <p:sp>
        <p:nvSpPr>
          <p:cNvPr id="47" name="Shape 44"/>
          <p:cNvSpPr/>
          <p:nvPr/>
        </p:nvSpPr>
        <p:spPr>
          <a:xfrm>
            <a:off x="6217920" y="4709160"/>
            <a:ext cx="4937760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48" name="Text 45"/>
          <p:cNvSpPr/>
          <p:nvPr/>
        </p:nvSpPr>
        <p:spPr>
          <a:xfrm>
            <a:off x="6382512" y="4846320"/>
            <a:ext cx="3931920" cy="16459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171717"/>
                </a:solidFill>
              </a:rPr>
              <a:t>PPT &amp; Final Presentation</a:t>
            </a:r>
            <a:endParaRPr lang="en-US" sz="1150" dirty="0"/>
          </a:p>
        </p:txBody>
      </p:sp>
      <p:sp>
        <p:nvSpPr>
          <p:cNvPr id="49" name="Shape 46"/>
          <p:cNvSpPr/>
          <p:nvPr/>
        </p:nvSpPr>
        <p:spPr>
          <a:xfrm>
            <a:off x="10561320" y="4809744"/>
            <a:ext cx="310896" cy="310896"/>
          </a:xfrm>
          <a:prstGeom prst="ellipse">
            <a:avLst/>
          </a:prstGeom>
          <a:solidFill>
            <a:srgbClr val="D2263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0" name="Text 47"/>
          <p:cNvSpPr/>
          <p:nvPr/>
        </p:nvSpPr>
        <p:spPr>
          <a:xfrm>
            <a:off x="10561320" y="4873752"/>
            <a:ext cx="310896" cy="914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</a:rPr>
              <a:t>5</a:t>
            </a:r>
            <a:endParaRPr lang="en-US" sz="700" dirty="0"/>
          </a:p>
        </p:txBody>
      </p:sp>
      <p:sp>
        <p:nvSpPr>
          <p:cNvPr id="51" name="Shape 48"/>
          <p:cNvSpPr/>
          <p:nvPr/>
        </p:nvSpPr>
        <p:spPr>
          <a:xfrm>
            <a:off x="914400" y="5715000"/>
            <a:ext cx="10287000" cy="457200"/>
          </a:xfrm>
          <a:prstGeom prst="roundRect">
            <a:avLst>
              <a:gd name="adj" fmla="val 16000"/>
            </a:avLst>
          </a:prstGeom>
          <a:solidFill>
            <a:srgbClr val="17171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2" name="Text 49"/>
          <p:cNvSpPr/>
          <p:nvPr/>
        </p:nvSpPr>
        <p:spPr>
          <a:xfrm>
            <a:off x="1143000" y="5852160"/>
            <a:ext cx="9829800" cy="12801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Assessment should reward process, evidence, teamwork, testing, improvement and communication.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71717"/>
          </a:solidFill>
          <a:ln w="12700">
            <a:solidFill>
              <a:srgbClr val="171717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965960" y="0"/>
            <a:ext cx="137160" cy="868680"/>
          </a:xfrm>
          <a:prstGeom prst="rect">
            <a:avLst/>
          </a:prstGeom>
          <a:solidFill>
            <a:srgbClr val="D2263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pic>
        <p:nvPicPr>
          <p:cNvPr id="4" name="Image 0" descr="/mnt/data/LOGO(1)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6656" y="146304"/>
            <a:ext cx="704088" cy="57607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331720" y="192024"/>
            <a:ext cx="8686800" cy="31089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Future Makers Innovation Expo</a:t>
            </a:r>
            <a:endParaRPr lang="en-US" sz="2100" dirty="0"/>
          </a:p>
        </p:txBody>
      </p:sp>
      <p:sp>
        <p:nvSpPr>
          <p:cNvPr id="6" name="Text 3"/>
          <p:cNvSpPr/>
          <p:nvPr/>
        </p:nvSpPr>
        <p:spPr>
          <a:xfrm>
            <a:off x="2350008" y="539496"/>
            <a:ext cx="8138160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50" dirty="0">
                <a:solidFill>
                  <a:srgbClr val="D8D8D8"/>
                </a:solidFill>
              </a:rPr>
              <a:t>How to attract parents and students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71717"/>
          </a:solidFill>
          <a:ln w="12700">
            <a:solidFill>
              <a:srgbClr val="171717">
                <a:alpha val="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20040" y="6624828"/>
            <a:ext cx="713232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FFFFFF"/>
                </a:solidFill>
              </a:rPr>
              <a:t>MENAUL SCHOOL  |  Future Makers Innovation Challenge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11567160" y="6624828"/>
            <a:ext cx="32004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FFFFFF"/>
                </a:solidFill>
              </a:rPr>
              <a:t>23</a:t>
            </a:r>
            <a:endParaRPr lang="en-US" sz="750" dirty="0"/>
          </a:p>
        </p:txBody>
      </p:sp>
      <p:sp>
        <p:nvSpPr>
          <p:cNvPr id="10" name="Shape 7"/>
          <p:cNvSpPr/>
          <p:nvPr/>
        </p:nvSpPr>
        <p:spPr>
          <a:xfrm>
            <a:off x="640080" y="1234440"/>
            <a:ext cx="3401568" cy="1508760"/>
          </a:xfrm>
          <a:prstGeom prst="roundRect">
            <a:avLst>
              <a:gd name="adj" fmla="val 4848"/>
            </a:avLst>
          </a:prstGeom>
          <a:solidFill>
            <a:srgbClr val="F2F3F5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77240" y="1508760"/>
            <a:ext cx="50292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dirty="0">
                <a:solidFill>
                  <a:srgbClr val="000000"/>
                </a:solidFill>
                <a:latin typeface="Segoe UI Emoji" panose="020B0502040204020203" pitchFamily="34" charset="0"/>
                <a:ea typeface="Segoe UI Emoji" panose="020B0502040204020203" pitchFamily="34" charset="-122"/>
                <a:cs typeface="Segoe UI Emoji" panose="020B0502040204020203" pitchFamily="34" charset="-120"/>
              </a:rPr>
              <a:t>🎟️</a:t>
            </a:r>
            <a:endParaRPr lang="en-US" sz="2300" dirty="0"/>
          </a:p>
        </p:txBody>
      </p:sp>
      <p:sp>
        <p:nvSpPr>
          <p:cNvPr id="12" name="Text 9"/>
          <p:cNvSpPr/>
          <p:nvPr/>
        </p:nvSpPr>
        <p:spPr>
          <a:xfrm>
            <a:off x="1417320" y="1463040"/>
            <a:ext cx="239572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71717"/>
                </a:solidFill>
              </a:rPr>
              <a:t>Innovation Passport</a:t>
            </a:r>
            <a:endParaRPr lang="en-US" sz="1350" dirty="0"/>
          </a:p>
        </p:txBody>
      </p:sp>
      <p:sp>
        <p:nvSpPr>
          <p:cNvPr id="13" name="Text 10"/>
          <p:cNvSpPr/>
          <p:nvPr/>
        </p:nvSpPr>
        <p:spPr>
          <a:xfrm>
            <a:off x="1417320" y="1920240"/>
            <a:ext cx="2331720" cy="40233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2A2A2A"/>
                </a:solidFill>
              </a:rPr>
              <a:t>Visitors collect stamps at each booth.</a:t>
            </a:r>
            <a:endParaRPr lang="en-US" sz="1020" dirty="0"/>
          </a:p>
        </p:txBody>
      </p:sp>
      <p:sp>
        <p:nvSpPr>
          <p:cNvPr id="14" name="Shape 11"/>
          <p:cNvSpPr/>
          <p:nvPr/>
        </p:nvSpPr>
        <p:spPr>
          <a:xfrm>
            <a:off x="4434840" y="1234440"/>
            <a:ext cx="3401568" cy="1508760"/>
          </a:xfrm>
          <a:prstGeom prst="roundRect">
            <a:avLst>
              <a:gd name="adj" fmla="val 4848"/>
            </a:avLst>
          </a:prstGeom>
          <a:solidFill>
            <a:srgbClr val="FFF5F5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4572000" y="1508760"/>
            <a:ext cx="50292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dirty="0">
                <a:solidFill>
                  <a:srgbClr val="000000"/>
                </a:solidFill>
                <a:latin typeface="Segoe UI Emoji" panose="020B0502040204020203" pitchFamily="34" charset="0"/>
                <a:ea typeface="Segoe UI Emoji" panose="020B0502040204020203" pitchFamily="34" charset="-122"/>
                <a:cs typeface="Segoe UI Emoji" panose="020B0502040204020203" pitchFamily="34" charset="-120"/>
              </a:rPr>
              <a:t>💰</a:t>
            </a:r>
            <a:endParaRPr lang="en-US" sz="2300" dirty="0"/>
          </a:p>
        </p:txBody>
      </p:sp>
      <p:sp>
        <p:nvSpPr>
          <p:cNvPr id="16" name="Text 13"/>
          <p:cNvSpPr/>
          <p:nvPr/>
        </p:nvSpPr>
        <p:spPr>
          <a:xfrm>
            <a:off x="5212080" y="1463040"/>
            <a:ext cx="239572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71717"/>
                </a:solidFill>
              </a:rPr>
              <a:t>Parent Investor Tokens</a:t>
            </a:r>
            <a:endParaRPr lang="en-US" sz="1350" dirty="0"/>
          </a:p>
        </p:txBody>
      </p:sp>
      <p:sp>
        <p:nvSpPr>
          <p:cNvPr id="17" name="Text 14"/>
          <p:cNvSpPr/>
          <p:nvPr/>
        </p:nvSpPr>
        <p:spPr>
          <a:xfrm>
            <a:off x="5212080" y="1920240"/>
            <a:ext cx="2331720" cy="40233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2A2A2A"/>
                </a:solidFill>
              </a:rPr>
              <a:t>Parents use pretend investment money to support ideas.</a:t>
            </a:r>
            <a:endParaRPr lang="en-US" sz="1020" dirty="0"/>
          </a:p>
        </p:txBody>
      </p:sp>
      <p:sp>
        <p:nvSpPr>
          <p:cNvPr id="18" name="Shape 15"/>
          <p:cNvSpPr/>
          <p:nvPr/>
        </p:nvSpPr>
        <p:spPr>
          <a:xfrm>
            <a:off x="8229600" y="1234440"/>
            <a:ext cx="3401568" cy="1508760"/>
          </a:xfrm>
          <a:prstGeom prst="roundRect">
            <a:avLst>
              <a:gd name="adj" fmla="val 4848"/>
            </a:avLst>
          </a:prstGeom>
          <a:solidFill>
            <a:srgbClr val="F2F3F5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8366760" y="1508760"/>
            <a:ext cx="50292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dirty="0">
                <a:solidFill>
                  <a:srgbClr val="000000"/>
                </a:solidFill>
                <a:latin typeface="Segoe UI Emoji" panose="020B0502040204020203" pitchFamily="34" charset="0"/>
                <a:ea typeface="Segoe UI Emoji" panose="020B0502040204020203" pitchFamily="34" charset="-122"/>
                <a:cs typeface="Segoe UI Emoji" panose="020B0502040204020203" pitchFamily="34" charset="-120"/>
              </a:rPr>
              <a:t>🏆</a:t>
            </a:r>
            <a:endParaRPr lang="en-US" sz="2300" dirty="0"/>
          </a:p>
        </p:txBody>
      </p:sp>
      <p:sp>
        <p:nvSpPr>
          <p:cNvPr id="20" name="Text 17"/>
          <p:cNvSpPr/>
          <p:nvPr/>
        </p:nvSpPr>
        <p:spPr>
          <a:xfrm>
            <a:off x="9006840" y="1463040"/>
            <a:ext cx="239572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71717"/>
                </a:solidFill>
              </a:rPr>
              <a:t>Awards for Many Strengths</a:t>
            </a:r>
            <a:endParaRPr lang="en-US" sz="1350" dirty="0"/>
          </a:p>
        </p:txBody>
      </p:sp>
      <p:sp>
        <p:nvSpPr>
          <p:cNvPr id="21" name="Text 18"/>
          <p:cNvSpPr/>
          <p:nvPr/>
        </p:nvSpPr>
        <p:spPr>
          <a:xfrm>
            <a:off x="9006840" y="1920240"/>
            <a:ext cx="2331720" cy="40233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2A2A2A"/>
                </a:solidFill>
              </a:rPr>
              <a:t>Best prototype, teamwork, testing, sustainability, presentation.</a:t>
            </a:r>
            <a:endParaRPr lang="en-US" sz="1020" dirty="0"/>
          </a:p>
        </p:txBody>
      </p:sp>
      <p:sp>
        <p:nvSpPr>
          <p:cNvPr id="22" name="Shape 19"/>
          <p:cNvSpPr/>
          <p:nvPr/>
        </p:nvSpPr>
        <p:spPr>
          <a:xfrm>
            <a:off x="640080" y="3200400"/>
            <a:ext cx="3401568" cy="1508760"/>
          </a:xfrm>
          <a:prstGeom prst="roundRect">
            <a:avLst>
              <a:gd name="adj" fmla="val 4848"/>
            </a:avLst>
          </a:prstGeom>
          <a:solidFill>
            <a:srgbClr val="FFF5F5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777240" y="3474720"/>
            <a:ext cx="50292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dirty="0">
                <a:solidFill>
                  <a:srgbClr val="000000"/>
                </a:solidFill>
                <a:latin typeface="Segoe UI Emoji" panose="020B0502040204020203" pitchFamily="34" charset="0"/>
                <a:ea typeface="Segoe UI Emoji" panose="020B0502040204020203" pitchFamily="34" charset="-122"/>
                <a:cs typeface="Segoe UI Emoji" panose="020B0502040204020203" pitchFamily="34" charset="-120"/>
              </a:rPr>
              <a:t>📱</a:t>
            </a:r>
            <a:endParaRPr lang="en-US" sz="2300" dirty="0"/>
          </a:p>
        </p:txBody>
      </p:sp>
      <p:sp>
        <p:nvSpPr>
          <p:cNvPr id="24" name="Text 21"/>
          <p:cNvSpPr/>
          <p:nvPr/>
        </p:nvSpPr>
        <p:spPr>
          <a:xfrm>
            <a:off x="1417320" y="3429000"/>
            <a:ext cx="239572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71717"/>
                </a:solidFill>
              </a:rPr>
              <a:t>QR Code Demo</a:t>
            </a:r>
            <a:endParaRPr lang="en-US" sz="1350" dirty="0"/>
          </a:p>
        </p:txBody>
      </p:sp>
      <p:sp>
        <p:nvSpPr>
          <p:cNvPr id="25" name="Text 22"/>
          <p:cNvSpPr/>
          <p:nvPr/>
        </p:nvSpPr>
        <p:spPr>
          <a:xfrm>
            <a:off x="1417320" y="3886200"/>
            <a:ext cx="2331720" cy="40233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2A2A2A"/>
                </a:solidFill>
              </a:rPr>
              <a:t>Teams link to short videos or digital portfolios.</a:t>
            </a:r>
            <a:endParaRPr lang="en-US" sz="1020" dirty="0"/>
          </a:p>
        </p:txBody>
      </p:sp>
      <p:sp>
        <p:nvSpPr>
          <p:cNvPr id="26" name="Shape 23"/>
          <p:cNvSpPr/>
          <p:nvPr/>
        </p:nvSpPr>
        <p:spPr>
          <a:xfrm>
            <a:off x="4434840" y="3200400"/>
            <a:ext cx="3401568" cy="1508760"/>
          </a:xfrm>
          <a:prstGeom prst="roundRect">
            <a:avLst>
              <a:gd name="adj" fmla="val 4848"/>
            </a:avLst>
          </a:prstGeom>
          <a:solidFill>
            <a:srgbClr val="F2F3F5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4572000" y="3474720"/>
            <a:ext cx="50292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dirty="0">
                <a:solidFill>
                  <a:srgbClr val="000000"/>
                </a:solidFill>
                <a:latin typeface="Segoe UI Emoji" panose="020B0502040204020203" pitchFamily="34" charset="0"/>
                <a:ea typeface="Segoe UI Emoji" panose="020B0502040204020203" pitchFamily="34" charset="-122"/>
                <a:cs typeface="Segoe UI Emoji" panose="020B0502040204020203" pitchFamily="34" charset="-120"/>
              </a:rPr>
              <a:t>📸</a:t>
            </a:r>
            <a:endParaRPr lang="en-US" sz="2300" dirty="0"/>
          </a:p>
        </p:txBody>
      </p:sp>
      <p:sp>
        <p:nvSpPr>
          <p:cNvPr id="28" name="Text 25"/>
          <p:cNvSpPr/>
          <p:nvPr/>
        </p:nvSpPr>
        <p:spPr>
          <a:xfrm>
            <a:off x="5212080" y="3429000"/>
            <a:ext cx="239572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71717"/>
                </a:solidFill>
              </a:rPr>
              <a:t>Behind-the-Scenes Wall</a:t>
            </a:r>
            <a:endParaRPr lang="en-US" sz="1350" dirty="0"/>
          </a:p>
        </p:txBody>
      </p:sp>
      <p:sp>
        <p:nvSpPr>
          <p:cNvPr id="29" name="Text 26"/>
          <p:cNvSpPr/>
          <p:nvPr/>
        </p:nvSpPr>
        <p:spPr>
          <a:xfrm>
            <a:off x="5212080" y="3886200"/>
            <a:ext cx="2331720" cy="40233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2A2A2A"/>
                </a:solidFill>
              </a:rPr>
              <a:t>Show sketches, build photos, failed tests and improvements.</a:t>
            </a:r>
            <a:endParaRPr lang="en-US" sz="1020" dirty="0"/>
          </a:p>
        </p:txBody>
      </p:sp>
      <p:sp>
        <p:nvSpPr>
          <p:cNvPr id="30" name="Shape 27"/>
          <p:cNvSpPr/>
          <p:nvPr/>
        </p:nvSpPr>
        <p:spPr>
          <a:xfrm>
            <a:off x="8229600" y="3200400"/>
            <a:ext cx="3401568" cy="1508760"/>
          </a:xfrm>
          <a:prstGeom prst="roundRect">
            <a:avLst>
              <a:gd name="adj" fmla="val 4848"/>
            </a:avLst>
          </a:prstGeom>
          <a:solidFill>
            <a:srgbClr val="FFF5F5"/>
          </a:solidFill>
          <a:ln w="12700">
            <a:solidFill>
              <a:srgbClr val="D9DDE3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8366760" y="3474720"/>
            <a:ext cx="50292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dirty="0">
                <a:solidFill>
                  <a:srgbClr val="000000"/>
                </a:solidFill>
                <a:latin typeface="Segoe UI Emoji" panose="020B0502040204020203" pitchFamily="34" charset="0"/>
                <a:ea typeface="Segoe UI Emoji" panose="020B0502040204020203" pitchFamily="34" charset="-122"/>
                <a:cs typeface="Segoe UI Emoji" panose="020B0502040204020203" pitchFamily="34" charset="-120"/>
              </a:rPr>
              <a:t>🎤</a:t>
            </a:r>
            <a:endParaRPr lang="en-US" sz="2300" dirty="0"/>
          </a:p>
        </p:txBody>
      </p:sp>
      <p:sp>
        <p:nvSpPr>
          <p:cNvPr id="32" name="Text 29"/>
          <p:cNvSpPr/>
          <p:nvPr/>
        </p:nvSpPr>
        <p:spPr>
          <a:xfrm>
            <a:off x="9006840" y="3429000"/>
            <a:ext cx="239572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71717"/>
                </a:solidFill>
              </a:rPr>
              <a:t>Live Demo Zone</a:t>
            </a:r>
            <a:endParaRPr lang="en-US" sz="1350" dirty="0"/>
          </a:p>
        </p:txBody>
      </p:sp>
      <p:sp>
        <p:nvSpPr>
          <p:cNvPr id="33" name="Text 30"/>
          <p:cNvSpPr/>
          <p:nvPr/>
        </p:nvSpPr>
        <p:spPr>
          <a:xfrm>
            <a:off x="9006840" y="3886200"/>
            <a:ext cx="2331720" cy="40233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2A2A2A"/>
                </a:solidFill>
              </a:rPr>
              <a:t>Timed demonstrations make the expo feel exciting.</a:t>
            </a:r>
            <a:endParaRPr lang="en-US" sz="1020" dirty="0"/>
          </a:p>
        </p:txBody>
      </p:sp>
      <p:sp>
        <p:nvSpPr>
          <p:cNvPr id="34" name="Shape 31"/>
          <p:cNvSpPr/>
          <p:nvPr/>
        </p:nvSpPr>
        <p:spPr>
          <a:xfrm>
            <a:off x="1097280" y="5623560"/>
            <a:ext cx="9966960" cy="530352"/>
          </a:xfrm>
          <a:prstGeom prst="roundRect">
            <a:avLst>
              <a:gd name="adj" fmla="val 13793"/>
            </a:avLst>
          </a:prstGeom>
          <a:solidFill>
            <a:srgbClr val="D2263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1325880" y="5779008"/>
            <a:ext cx="9509760" cy="16459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</a:rPr>
              <a:t>Marketing message: Students are not only learning STEM — they are building confidence, communication, teamwork and real-world problem-solving.</a:t>
            </a:r>
            <a:endParaRPr lang="en-US" sz="11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71717"/>
          </a:solidFill>
          <a:ln w="12700">
            <a:solidFill>
              <a:srgbClr val="171717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965960" y="0"/>
            <a:ext cx="137160" cy="868680"/>
          </a:xfrm>
          <a:prstGeom prst="rect">
            <a:avLst/>
          </a:prstGeom>
          <a:solidFill>
            <a:srgbClr val="D2263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pic>
        <p:nvPicPr>
          <p:cNvPr id="4" name="Image 0" descr="/mnt/data/LOGO(1)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6656" y="146304"/>
            <a:ext cx="704088" cy="57607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331720" y="192024"/>
            <a:ext cx="8686800" cy="31089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Final Checklist</a:t>
            </a:r>
            <a:endParaRPr lang="en-US" sz="2100" dirty="0"/>
          </a:p>
        </p:txBody>
      </p:sp>
      <p:sp>
        <p:nvSpPr>
          <p:cNvPr id="6" name="Text 3"/>
          <p:cNvSpPr/>
          <p:nvPr/>
        </p:nvSpPr>
        <p:spPr>
          <a:xfrm>
            <a:off x="2350008" y="539496"/>
            <a:ext cx="8138160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50" dirty="0">
                <a:solidFill>
                  <a:srgbClr val="D8D8D8"/>
                </a:solidFill>
              </a:rPr>
              <a:t>Everything students must have by Meeting 14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71717"/>
          </a:solidFill>
          <a:ln w="12700">
            <a:solidFill>
              <a:srgbClr val="171717">
                <a:alpha val="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20040" y="6624828"/>
            <a:ext cx="713232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FFFFFF"/>
                </a:solidFill>
              </a:rPr>
              <a:t>MENAUL SCHOOL  |  Future Makers Innovation Challenge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11567160" y="6624828"/>
            <a:ext cx="32004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FFFFFF"/>
                </a:solidFill>
              </a:rPr>
              <a:t>24</a:t>
            </a:r>
            <a:endParaRPr lang="en-US" sz="750" dirty="0"/>
          </a:p>
        </p:txBody>
      </p:sp>
      <p:sp>
        <p:nvSpPr>
          <p:cNvPr id="10" name="Shape 7"/>
          <p:cNvSpPr/>
          <p:nvPr/>
        </p:nvSpPr>
        <p:spPr>
          <a:xfrm>
            <a:off x="731520" y="1234440"/>
            <a:ext cx="5074920" cy="1737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D9DDE3"/>
            </a:solidFill>
            <a:prstDash val="solid"/>
          </a:ln>
          <a:effectLst>
            <a:outerShdw blurRad="12700" dist="127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731520" y="1234440"/>
            <a:ext cx="5074920" cy="384048"/>
          </a:xfrm>
          <a:prstGeom prst="rect">
            <a:avLst/>
          </a:prstGeom>
          <a:solidFill>
            <a:srgbClr val="17171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932688" y="1335024"/>
            <a:ext cx="4389120" cy="12801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</a:rPr>
              <a:t>PRODUCT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987552" y="1856232"/>
            <a:ext cx="22860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D22630"/>
                </a:solidFill>
              </a:rPr>
              <a:t>✓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1298448" y="1856232"/>
            <a:ext cx="4114800" cy="16459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A2A2A"/>
                </a:solidFill>
              </a:rPr>
              <a:t>Completed working model</a:t>
            </a:r>
            <a:endParaRPr lang="en-US" sz="1150" dirty="0"/>
          </a:p>
        </p:txBody>
      </p:sp>
      <p:sp>
        <p:nvSpPr>
          <p:cNvPr id="15" name="Text 12"/>
          <p:cNvSpPr/>
          <p:nvPr/>
        </p:nvSpPr>
        <p:spPr>
          <a:xfrm>
            <a:off x="987552" y="2203704"/>
            <a:ext cx="22860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D22630"/>
                </a:solidFill>
              </a:rPr>
              <a:t>✓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1298448" y="2203704"/>
            <a:ext cx="4114800" cy="16459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A2A2A"/>
                </a:solidFill>
              </a:rPr>
              <a:t>Safe demonstration</a:t>
            </a:r>
            <a:endParaRPr lang="en-US" sz="1150" dirty="0"/>
          </a:p>
        </p:txBody>
      </p:sp>
      <p:sp>
        <p:nvSpPr>
          <p:cNvPr id="17" name="Text 14"/>
          <p:cNvSpPr/>
          <p:nvPr/>
        </p:nvSpPr>
        <p:spPr>
          <a:xfrm>
            <a:off x="987552" y="2551176"/>
            <a:ext cx="22860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D22630"/>
                </a:solidFill>
              </a:rPr>
              <a:t>✓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1298448" y="2551176"/>
            <a:ext cx="4114800" cy="16459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A2A2A"/>
                </a:solidFill>
              </a:rPr>
              <a:t>Final photos/videos</a:t>
            </a:r>
            <a:endParaRPr lang="en-US" sz="1150" dirty="0"/>
          </a:p>
        </p:txBody>
      </p:sp>
      <p:sp>
        <p:nvSpPr>
          <p:cNvPr id="19" name="Shape 16"/>
          <p:cNvSpPr/>
          <p:nvPr/>
        </p:nvSpPr>
        <p:spPr>
          <a:xfrm>
            <a:off x="6263640" y="1234440"/>
            <a:ext cx="5074920" cy="1737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D9DDE3"/>
            </a:solidFill>
            <a:prstDash val="solid"/>
          </a:ln>
          <a:effectLst>
            <a:outerShdw blurRad="12700" dist="127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20" name="Shape 17"/>
          <p:cNvSpPr/>
          <p:nvPr/>
        </p:nvSpPr>
        <p:spPr>
          <a:xfrm>
            <a:off x="6263640" y="1234440"/>
            <a:ext cx="5074920" cy="384048"/>
          </a:xfrm>
          <a:prstGeom prst="rect">
            <a:avLst/>
          </a:prstGeom>
          <a:solidFill>
            <a:srgbClr val="D2263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464808" y="1335024"/>
            <a:ext cx="4389120" cy="12801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</a:rPr>
              <a:t>DESIGN PROCESS</a:t>
            </a:r>
            <a:endParaRPr lang="en-US" sz="1050" dirty="0"/>
          </a:p>
        </p:txBody>
      </p:sp>
      <p:sp>
        <p:nvSpPr>
          <p:cNvPr id="22" name="Text 19"/>
          <p:cNvSpPr/>
          <p:nvPr/>
        </p:nvSpPr>
        <p:spPr>
          <a:xfrm>
            <a:off x="6519672" y="1856232"/>
            <a:ext cx="22860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D22630"/>
                </a:solidFill>
              </a:rPr>
              <a:t>✓</a:t>
            </a:r>
            <a:endParaRPr lang="en-US" sz="1200" dirty="0"/>
          </a:p>
        </p:txBody>
      </p:sp>
      <p:sp>
        <p:nvSpPr>
          <p:cNvPr id="23" name="Text 20"/>
          <p:cNvSpPr/>
          <p:nvPr/>
        </p:nvSpPr>
        <p:spPr>
          <a:xfrm>
            <a:off x="6830568" y="1856232"/>
            <a:ext cx="4114800" cy="16459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A2A2A"/>
                </a:solidFill>
              </a:rPr>
              <a:t>Research</a:t>
            </a:r>
            <a:endParaRPr lang="en-US" sz="1150" dirty="0"/>
          </a:p>
        </p:txBody>
      </p:sp>
      <p:sp>
        <p:nvSpPr>
          <p:cNvPr id="24" name="Text 21"/>
          <p:cNvSpPr/>
          <p:nvPr/>
        </p:nvSpPr>
        <p:spPr>
          <a:xfrm>
            <a:off x="6519672" y="2203704"/>
            <a:ext cx="22860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D22630"/>
                </a:solidFill>
              </a:rPr>
              <a:t>✓</a:t>
            </a:r>
            <a:endParaRPr lang="en-US" sz="1200" dirty="0"/>
          </a:p>
        </p:txBody>
      </p:sp>
      <p:sp>
        <p:nvSpPr>
          <p:cNvPr id="25" name="Text 22"/>
          <p:cNvSpPr/>
          <p:nvPr/>
        </p:nvSpPr>
        <p:spPr>
          <a:xfrm>
            <a:off x="6830568" y="2203704"/>
            <a:ext cx="4114800" cy="16459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A2A2A"/>
                </a:solidFill>
              </a:rPr>
              <a:t>Sketches and design plan</a:t>
            </a:r>
            <a:endParaRPr lang="en-US" sz="1150" dirty="0"/>
          </a:p>
        </p:txBody>
      </p:sp>
      <p:sp>
        <p:nvSpPr>
          <p:cNvPr id="26" name="Text 23"/>
          <p:cNvSpPr/>
          <p:nvPr/>
        </p:nvSpPr>
        <p:spPr>
          <a:xfrm>
            <a:off x="6519672" y="2551176"/>
            <a:ext cx="22860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D22630"/>
                </a:solidFill>
              </a:rPr>
              <a:t>✓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6830568" y="2551176"/>
            <a:ext cx="4114800" cy="16459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A2A2A"/>
                </a:solidFill>
              </a:rPr>
              <a:t>Testing data and improvements</a:t>
            </a:r>
            <a:endParaRPr lang="en-US" sz="1150" dirty="0"/>
          </a:p>
        </p:txBody>
      </p:sp>
      <p:sp>
        <p:nvSpPr>
          <p:cNvPr id="28" name="Shape 25"/>
          <p:cNvSpPr/>
          <p:nvPr/>
        </p:nvSpPr>
        <p:spPr>
          <a:xfrm>
            <a:off x="731520" y="3383280"/>
            <a:ext cx="5074920" cy="1737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D9DDE3"/>
            </a:solidFill>
            <a:prstDash val="solid"/>
          </a:ln>
          <a:effectLst>
            <a:outerShdw blurRad="12700" dist="127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29" name="Shape 26"/>
          <p:cNvSpPr/>
          <p:nvPr/>
        </p:nvSpPr>
        <p:spPr>
          <a:xfrm>
            <a:off x="731520" y="3383280"/>
            <a:ext cx="5074920" cy="384048"/>
          </a:xfrm>
          <a:prstGeom prst="rect">
            <a:avLst/>
          </a:prstGeom>
          <a:solidFill>
            <a:srgbClr val="17171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932688" y="3483864"/>
            <a:ext cx="4389120" cy="12801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</a:rPr>
              <a:t>DOCUMENTATION</a:t>
            </a:r>
            <a:endParaRPr lang="en-US" sz="1050" dirty="0"/>
          </a:p>
        </p:txBody>
      </p:sp>
      <p:sp>
        <p:nvSpPr>
          <p:cNvPr id="31" name="Text 28"/>
          <p:cNvSpPr/>
          <p:nvPr/>
        </p:nvSpPr>
        <p:spPr>
          <a:xfrm>
            <a:off x="987552" y="4005072"/>
            <a:ext cx="22860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D22630"/>
                </a:solidFill>
              </a:rPr>
              <a:t>✓</a:t>
            </a:r>
            <a:endParaRPr lang="en-US" sz="1200" dirty="0"/>
          </a:p>
        </p:txBody>
      </p:sp>
      <p:sp>
        <p:nvSpPr>
          <p:cNvPr id="32" name="Text 29"/>
          <p:cNvSpPr/>
          <p:nvPr/>
        </p:nvSpPr>
        <p:spPr>
          <a:xfrm>
            <a:off x="1298448" y="4005072"/>
            <a:ext cx="4114800" cy="16459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A2A2A"/>
                </a:solidFill>
              </a:rPr>
              <a:t>Group portfolio</a:t>
            </a:r>
            <a:endParaRPr lang="en-US" sz="1150" dirty="0"/>
          </a:p>
        </p:txBody>
      </p:sp>
      <p:sp>
        <p:nvSpPr>
          <p:cNvPr id="33" name="Text 30"/>
          <p:cNvSpPr/>
          <p:nvPr/>
        </p:nvSpPr>
        <p:spPr>
          <a:xfrm>
            <a:off x="987552" y="4352544"/>
            <a:ext cx="22860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D22630"/>
                </a:solidFill>
              </a:rPr>
              <a:t>✓</a:t>
            </a:r>
            <a:endParaRPr lang="en-US" sz="1200" dirty="0"/>
          </a:p>
        </p:txBody>
      </p:sp>
      <p:sp>
        <p:nvSpPr>
          <p:cNvPr id="34" name="Text 31"/>
          <p:cNvSpPr/>
          <p:nvPr/>
        </p:nvSpPr>
        <p:spPr>
          <a:xfrm>
            <a:off x="1298448" y="4352544"/>
            <a:ext cx="4114800" cy="16459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A2A2A"/>
                </a:solidFill>
              </a:rPr>
              <a:t>Individual work logs</a:t>
            </a:r>
            <a:endParaRPr lang="en-US" sz="1150" dirty="0"/>
          </a:p>
        </p:txBody>
      </p:sp>
      <p:sp>
        <p:nvSpPr>
          <p:cNvPr id="35" name="Text 32"/>
          <p:cNvSpPr/>
          <p:nvPr/>
        </p:nvSpPr>
        <p:spPr>
          <a:xfrm>
            <a:off x="987552" y="4700016"/>
            <a:ext cx="22860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D22630"/>
                </a:solidFill>
              </a:rPr>
              <a:t>✓</a:t>
            </a:r>
            <a:endParaRPr lang="en-US" sz="1200" dirty="0"/>
          </a:p>
        </p:txBody>
      </p:sp>
      <p:sp>
        <p:nvSpPr>
          <p:cNvPr id="36" name="Text 33"/>
          <p:cNvSpPr/>
          <p:nvPr/>
        </p:nvSpPr>
        <p:spPr>
          <a:xfrm>
            <a:off x="1298448" y="4700016"/>
            <a:ext cx="4114800" cy="16459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A2A2A"/>
                </a:solidFill>
              </a:rPr>
              <a:t>14 group reflections</a:t>
            </a:r>
            <a:endParaRPr lang="en-US" sz="1150" dirty="0"/>
          </a:p>
        </p:txBody>
      </p:sp>
      <p:sp>
        <p:nvSpPr>
          <p:cNvPr id="37" name="Shape 34"/>
          <p:cNvSpPr/>
          <p:nvPr/>
        </p:nvSpPr>
        <p:spPr>
          <a:xfrm>
            <a:off x="6263640" y="3383280"/>
            <a:ext cx="5074920" cy="1737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D9DDE3"/>
            </a:solidFill>
            <a:prstDash val="solid"/>
          </a:ln>
          <a:effectLst>
            <a:outerShdw blurRad="12700" dist="127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38" name="Shape 35"/>
          <p:cNvSpPr/>
          <p:nvPr/>
        </p:nvSpPr>
        <p:spPr>
          <a:xfrm>
            <a:off x="6263640" y="3383280"/>
            <a:ext cx="5074920" cy="384048"/>
          </a:xfrm>
          <a:prstGeom prst="rect">
            <a:avLst/>
          </a:prstGeom>
          <a:solidFill>
            <a:srgbClr val="D2263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6464808" y="3483864"/>
            <a:ext cx="4389120" cy="12801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</a:rPr>
              <a:t>COMMUNICATION</a:t>
            </a:r>
            <a:endParaRPr lang="en-US" sz="1050" dirty="0"/>
          </a:p>
        </p:txBody>
      </p:sp>
      <p:sp>
        <p:nvSpPr>
          <p:cNvPr id="40" name="Text 37"/>
          <p:cNvSpPr/>
          <p:nvPr/>
        </p:nvSpPr>
        <p:spPr>
          <a:xfrm>
            <a:off x="6519672" y="4005072"/>
            <a:ext cx="22860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D22630"/>
                </a:solidFill>
              </a:rPr>
              <a:t>✓</a:t>
            </a:r>
            <a:endParaRPr lang="en-US" sz="1200" dirty="0"/>
          </a:p>
        </p:txBody>
      </p:sp>
      <p:sp>
        <p:nvSpPr>
          <p:cNvPr id="41" name="Text 38"/>
          <p:cNvSpPr/>
          <p:nvPr/>
        </p:nvSpPr>
        <p:spPr>
          <a:xfrm>
            <a:off x="6830568" y="4005072"/>
            <a:ext cx="4114800" cy="16459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A2A2A"/>
                </a:solidFill>
              </a:rPr>
              <a:t>Display board</a:t>
            </a:r>
            <a:endParaRPr lang="en-US" sz="1150" dirty="0"/>
          </a:p>
        </p:txBody>
      </p:sp>
      <p:sp>
        <p:nvSpPr>
          <p:cNvPr id="42" name="Text 39"/>
          <p:cNvSpPr/>
          <p:nvPr/>
        </p:nvSpPr>
        <p:spPr>
          <a:xfrm>
            <a:off x="6519672" y="4352544"/>
            <a:ext cx="22860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D22630"/>
                </a:solidFill>
              </a:rPr>
              <a:t>✓</a:t>
            </a:r>
            <a:endParaRPr lang="en-US" sz="1200" dirty="0"/>
          </a:p>
        </p:txBody>
      </p:sp>
      <p:sp>
        <p:nvSpPr>
          <p:cNvPr id="43" name="Text 40"/>
          <p:cNvSpPr/>
          <p:nvPr/>
        </p:nvSpPr>
        <p:spPr>
          <a:xfrm>
            <a:off x="6830568" y="4352544"/>
            <a:ext cx="4114800" cy="16459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A2A2A"/>
                </a:solidFill>
              </a:rPr>
              <a:t>PPT presentation</a:t>
            </a:r>
            <a:endParaRPr lang="en-US" sz="1150" dirty="0"/>
          </a:p>
        </p:txBody>
      </p:sp>
      <p:sp>
        <p:nvSpPr>
          <p:cNvPr id="44" name="Text 41"/>
          <p:cNvSpPr/>
          <p:nvPr/>
        </p:nvSpPr>
        <p:spPr>
          <a:xfrm>
            <a:off x="6519672" y="4700016"/>
            <a:ext cx="22860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D22630"/>
                </a:solidFill>
              </a:rPr>
              <a:t>✓</a:t>
            </a:r>
            <a:endParaRPr lang="en-US" sz="1200" dirty="0"/>
          </a:p>
        </p:txBody>
      </p:sp>
      <p:sp>
        <p:nvSpPr>
          <p:cNvPr id="45" name="Text 42"/>
          <p:cNvSpPr/>
          <p:nvPr/>
        </p:nvSpPr>
        <p:spPr>
          <a:xfrm>
            <a:off x="6830568" y="4700016"/>
            <a:ext cx="4114800" cy="16459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A2A2A"/>
                </a:solidFill>
              </a:rPr>
              <a:t>Clear oral presentation</a:t>
            </a:r>
            <a:endParaRPr lang="en-US" sz="1150" dirty="0"/>
          </a:p>
        </p:txBody>
      </p:sp>
      <p:sp>
        <p:nvSpPr>
          <p:cNvPr id="46" name="Shape 43"/>
          <p:cNvSpPr/>
          <p:nvPr/>
        </p:nvSpPr>
        <p:spPr>
          <a:xfrm>
            <a:off x="1828800" y="5742432"/>
            <a:ext cx="8503920" cy="402336"/>
          </a:xfrm>
          <a:prstGeom prst="roundRect">
            <a:avLst>
              <a:gd name="adj" fmla="val 18182"/>
            </a:avLst>
          </a:prstGeom>
          <a:solidFill>
            <a:srgbClr val="17171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7" name="Text 44"/>
          <p:cNvSpPr/>
          <p:nvPr/>
        </p:nvSpPr>
        <p:spPr>
          <a:xfrm>
            <a:off x="2029968" y="5861304"/>
            <a:ext cx="8092440" cy="12801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</a:rPr>
              <a:t>We found a problem. We designed a solution. We built it. We tested it. We improved it. We can explain why it matters.</a:t>
            </a:r>
            <a:endParaRPr lang="en-US" sz="10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17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LOGO(1)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9640" y="411480"/>
            <a:ext cx="838200" cy="685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31520" y="1554480"/>
            <a:ext cx="5577840" cy="1554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INNOVATION</a:t>
            </a:r>
            <a:endParaRPr lang="en-US" sz="4600" dirty="0"/>
          </a:p>
          <a:p>
            <a:pPr marL="0" indent="0">
              <a:buNone/>
            </a:pPr>
            <a:r>
              <a:rPr lang="en-US" sz="4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LIVES HERE</a:t>
            </a:r>
            <a:endParaRPr lang="en-US" sz="4600" dirty="0"/>
          </a:p>
        </p:txBody>
      </p:sp>
      <p:sp>
        <p:nvSpPr>
          <p:cNvPr id="4" name="Shape 1"/>
          <p:cNvSpPr/>
          <p:nvPr/>
        </p:nvSpPr>
        <p:spPr>
          <a:xfrm>
            <a:off x="777240" y="3337560"/>
            <a:ext cx="4206240" cy="91440"/>
          </a:xfrm>
          <a:prstGeom prst="rect">
            <a:avLst/>
          </a:prstGeom>
          <a:solidFill>
            <a:srgbClr val="D2263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777240" y="3794760"/>
            <a:ext cx="557784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22630"/>
                </a:solidFill>
              </a:rPr>
              <a:t>14 Meetings • 8 Teams • 40 Future Makers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777240" y="4434840"/>
            <a:ext cx="557784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</a:rPr>
              <a:t>Think. Make. Test. Improve. Present.</a:t>
            </a:r>
            <a:endParaRPr lang="en-US" sz="2200" dirty="0"/>
          </a:p>
        </p:txBody>
      </p:sp>
      <p:pic>
        <p:nvPicPr>
          <p:cNvPr id="7" name="Image 1" descr="/mnt/data/future_makers_innovation_challenge_poster.png"/>
          <p:cNvPicPr>
            <a:picLocks noChangeAspect="1"/>
          </p:cNvPicPr>
          <p:nvPr/>
        </p:nvPicPr>
        <p:blipFill>
          <a:blip r:embed="rId2"/>
          <a:srcRect t="5003" b="5003"/>
          <a:stretch>
            <a:fillRect/>
          </a:stretch>
        </p:blipFill>
        <p:spPr>
          <a:xfrm>
            <a:off x="6537960" y="320040"/>
            <a:ext cx="4709160" cy="59893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13358</Words>
  <Application>WPS Presentation</Application>
  <PresentationFormat>On-screen Show (16:9)</PresentationFormat>
  <Paragraphs>1142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0" baseType="lpstr">
      <vt:lpstr>Arial</vt:lpstr>
      <vt:lpstr>SimSun</vt:lpstr>
      <vt:lpstr>Wingdings</vt:lpstr>
      <vt:lpstr>Aptos Display</vt:lpstr>
      <vt:lpstr>Segoe UI Variable Display</vt:lpstr>
      <vt:lpstr>Aptos Display</vt:lpstr>
      <vt:lpstr>Aptos Display</vt:lpstr>
      <vt:lpstr>Segoe UI Emoji</vt:lpstr>
      <vt:lpstr>Segoe UI Emoji</vt:lpstr>
      <vt:lpstr>Segoe UI Emoji</vt:lpstr>
      <vt:lpstr>Aptos</vt:lpstr>
      <vt:lpstr>Segoe UI</vt:lpstr>
      <vt:lpstr>Microsoft YaHei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Menaul School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Weifang 14-Meeting PBL - Future Makers Innovation Challenge</dc:title>
  <dc:creator>OpenAI</dc:creator>
  <dc:subject>Weifang 14-Meeting PBL</dc:subject>
  <cp:lastModifiedBy>FRANCISCO MORAL</cp:lastModifiedBy>
  <cp:revision>2</cp:revision>
  <dcterms:created xsi:type="dcterms:W3CDTF">2026-09-21T01:07:00Z</dcterms:created>
  <dcterms:modified xsi:type="dcterms:W3CDTF">2026-09-21T01:10:47Z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2ECFDDB009E14816B6F38F67F2355502_13</vt:lpwstr>
  </property>
  <property fmtid="{D5CDD505-2E9C-101B-9397-08002B2CF9AE}" pid="3" name="KSOProductBuildVer">
    <vt:lpwstr>1033-12.1.0.28485</vt:lpwstr>
  </property>
</Properties>
</file>